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79" r:id="rId4"/>
  </p:sldMasterIdLst>
  <p:notesMasterIdLst>
    <p:notesMasterId r:id="rId31"/>
  </p:notesMasterIdLst>
  <p:sldIdLst>
    <p:sldId id="348" r:id="rId5"/>
    <p:sldId id="368" r:id="rId6"/>
    <p:sldId id="266" r:id="rId7"/>
    <p:sldId id="369" r:id="rId8"/>
    <p:sldId id="364" r:id="rId9"/>
    <p:sldId id="301" r:id="rId10"/>
    <p:sldId id="355" r:id="rId11"/>
    <p:sldId id="385" r:id="rId12"/>
    <p:sldId id="366" r:id="rId13"/>
    <p:sldId id="388" r:id="rId14"/>
    <p:sldId id="299" r:id="rId15"/>
    <p:sldId id="381" r:id="rId16"/>
    <p:sldId id="382" r:id="rId17"/>
    <p:sldId id="360" r:id="rId18"/>
    <p:sldId id="409" r:id="rId19"/>
    <p:sldId id="410" r:id="rId20"/>
    <p:sldId id="394" r:id="rId21"/>
    <p:sldId id="377" r:id="rId22"/>
    <p:sldId id="379" r:id="rId23"/>
    <p:sldId id="393" r:id="rId24"/>
    <p:sldId id="389" r:id="rId25"/>
    <p:sldId id="391" r:id="rId26"/>
    <p:sldId id="390" r:id="rId27"/>
    <p:sldId id="392" r:id="rId28"/>
    <p:sldId id="386" r:id="rId29"/>
    <p:sldId id="408" r:id="rId30"/>
  </p:sldIdLst>
  <p:sldSz cx="12192000" cy="6858000"/>
  <p:notesSz cx="6858000" cy="9144000"/>
  <p:embeddedFontLst>
    <p:embeddedFont>
      <p:font typeface="Century Gothic" panose="020B0502020202020204" pitchFamily="34" charset="0"/>
      <p:regular r:id="rId32"/>
      <p:bold r:id="rId33"/>
      <p:italic r:id="rId34"/>
      <p:boldItalic r:id="rId35"/>
    </p:embeddedFont>
    <p:embeddedFont>
      <p:font typeface="Georgia" panose="02040502050405020303" pitchFamily="18" charset="0"/>
      <p:regular r:id="rId36"/>
      <p:bold r:id="rId37"/>
      <p:italic r:id="rId38"/>
      <p:bold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1" roundtripDataSignature="AMtx7mjxf6sQMjR3YkxPd/PG2Zf7L8yd4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una O'Brien" initials="SO" lastIdx="65" clrIdx="0">
    <p:extLst>
      <p:ext uri="{19B8F6BF-5375-455C-9EA6-DF929625EA0E}">
        <p15:presenceInfo xmlns:p15="http://schemas.microsoft.com/office/powerpoint/2012/main" userId="S::shauna.obrien@arkonline.org::2cccf8d3-fcb4-4082-ab59-b4bd17c66c6c" providerId="AD"/>
      </p:ext>
    </p:extLst>
  </p:cmAuthor>
  <p:cmAuthor id="2" name="Joanna Scouler" initials="JS" lastIdx="1" clrIdx="1">
    <p:extLst>
      <p:ext uri="{19B8F6BF-5375-455C-9EA6-DF929625EA0E}">
        <p15:presenceInfo xmlns:p15="http://schemas.microsoft.com/office/powerpoint/2012/main" userId="S::joanna.scouler@arkonline.org::da2978bb-3a89-42a2-b6f4-686f2140a0cc" providerId="AD"/>
      </p:ext>
    </p:extLst>
  </p:cmAuthor>
  <p:cmAuthor id="3" name="Kathleen Webb" initials="KW" lastIdx="3" clrIdx="2">
    <p:extLst>
      <p:ext uri="{19B8F6BF-5375-455C-9EA6-DF929625EA0E}">
        <p15:presenceInfo xmlns:p15="http://schemas.microsoft.com/office/powerpoint/2012/main" userId="S::kathleen.webb@arkcurriculumplus.org.uk::cbb8dd05-48af-49e8-b1d0-c6b737c1bd12" providerId="AD"/>
      </p:ext>
    </p:extLst>
  </p:cmAuthor>
  <p:cmAuthor id="4" name="Shauna O'Brien" initials="SO [2]" lastIdx="1" clrIdx="3">
    <p:extLst>
      <p:ext uri="{19B8F6BF-5375-455C-9EA6-DF929625EA0E}">
        <p15:presenceInfo xmlns:p15="http://schemas.microsoft.com/office/powerpoint/2012/main" userId="S::shauna.obrien@arkcurriculumplus.org.uk::2cccf8d3-fcb4-4082-ab59-b4bd17c66c6c" providerId="AD"/>
      </p:ext>
    </p:extLst>
  </p:cmAuthor>
  <p:cmAuthor id="5" name="Emma Taylor" initials="ET" lastIdx="1" clrIdx="4">
    <p:extLst>
      <p:ext uri="{19B8F6BF-5375-455C-9EA6-DF929625EA0E}">
        <p15:presenceInfo xmlns:p15="http://schemas.microsoft.com/office/powerpoint/2012/main" userId="S::e.taylor@kingsolomonacademy.org::78708941-01f8-4eef-b543-9e74222a06a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009193"/>
    <a:srgbClr val="FF9300"/>
    <a:srgbClr val="FFFF00"/>
    <a:srgbClr val="F2F2E3"/>
    <a:srgbClr val="DCD0DD"/>
    <a:srgbClr val="FFF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F048E2-0A18-A04B-93A2-98F58BC13DA6}" v="2" dt="2024-11-22T08:42:48.781"/>
  </p1510:revLst>
</p1510:revInfo>
</file>

<file path=ppt/tableStyles.xml><?xml version="1.0" encoding="utf-8"?>
<a:tblStyleLst xmlns:a="http://schemas.openxmlformats.org/drawingml/2006/main" def="{B1EB6348-2FFE-48DD-B87E-607CE2353A59}">
  <a:tblStyle styleId="{B1EB6348-2FFE-48DD-B87E-607CE2353A5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564"/>
    <p:restoredTop sz="78630" autoAdjust="0"/>
  </p:normalViewPr>
  <p:slideViewPr>
    <p:cSldViewPr snapToGrid="0">
      <p:cViewPr varScale="1">
        <p:scale>
          <a:sx n="94" d="100"/>
          <a:sy n="94" d="100"/>
        </p:scale>
        <p:origin x="76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8.fntdata"/><Relationship Id="rId21" Type="http://schemas.openxmlformats.org/officeDocument/2006/relationships/slide" Target="slides/slide17.xml"/><Relationship Id="rId34" Type="http://schemas.openxmlformats.org/officeDocument/2006/relationships/font" Target="fonts/font3.fntdata"/><Relationship Id="rId76" Type="http://schemas.openxmlformats.org/officeDocument/2006/relationships/tableStyles" Target="tableStyles.xml"/><Relationship Id="rId7" Type="http://schemas.openxmlformats.org/officeDocument/2006/relationships/slide" Target="slides/slide3.xml"/><Relationship Id="rId71"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font" Target="fonts/font6.fntdata"/><Relationship Id="rId7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4.fntdata"/><Relationship Id="rId77" Type="http://schemas.microsoft.com/office/2015/10/relationships/revisionInfo" Target="revisionInfo.xml"/><Relationship Id="rId8" Type="http://schemas.openxmlformats.org/officeDocument/2006/relationships/slide" Target="slides/slide4.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openxmlformats.org/officeDocument/2006/relationships/font" Target="fonts/font7.fntdata"/><Relationship Id="rId20" Type="http://schemas.openxmlformats.org/officeDocument/2006/relationships/slide" Target="slides/slide16.xml"/><Relationship Id="rId7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5635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a:t>Purpose: </a:t>
            </a:r>
            <a:r>
              <a:rPr lang="en-GB" b="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702172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Suggested guidance:</a:t>
            </a:r>
          </a:p>
          <a:p>
            <a:r>
              <a:rPr lang="en-GB" b="0"/>
              <a:t>Talk tasks can be used in a variety of ways to suit the particular needs of the students you are teaching. </a:t>
            </a:r>
            <a:r>
              <a:rPr lang="en-GB" sz="1200" b="0" i="0" u="none" strike="noStrike" cap="none">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a:solidFill>
                <a:schemeClr val="dk1"/>
              </a:solidFill>
              <a:effectLst/>
              <a:latin typeface="Calibri"/>
              <a:cs typeface="Calibri"/>
              <a:sym typeface="Calibri"/>
            </a:endParaRPr>
          </a:p>
          <a:p>
            <a:r>
              <a:rPr lang="en-GB" sz="1200" b="0" i="0" u="none" strike="noStrike" cap="none">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Respond to one another.</a:t>
            </a:r>
            <a:endParaRPr lang="en-GB"/>
          </a:p>
          <a:p>
            <a:endParaRPr lang="en-GB"/>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410970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12</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13</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models the process of answering an </a:t>
            </a:r>
            <a:r>
              <a:rPr lang="en-GB" b="1" dirty="0"/>
              <a:t>explain</a:t>
            </a:r>
            <a:r>
              <a:rPr lang="en-GB" dirty="0"/>
              <a:t> question.</a:t>
            </a:r>
          </a:p>
          <a:p>
            <a:endParaRPr lang="en-GB" dirty="0"/>
          </a:p>
          <a:p>
            <a:r>
              <a:rPr lang="en-GB" dirty="0"/>
              <a:t>Firstly, students are presented with a generic </a:t>
            </a:r>
            <a:r>
              <a:rPr lang="en-GB" b="1" dirty="0"/>
              <a:t>explain</a:t>
            </a:r>
            <a:r>
              <a:rPr lang="en-GB" dirty="0"/>
              <a:t> question, along with a model answer. Students are also given some simple guidance to follow for producing their own describe answer.</a:t>
            </a:r>
          </a:p>
          <a:p>
            <a:endParaRPr lang="en-GB" dirty="0"/>
          </a:p>
          <a:p>
            <a:r>
              <a:rPr lang="en-GB" dirty="0"/>
              <a:t>The generic question and answer should be used by the teacher to remind students of </a:t>
            </a:r>
          </a:p>
          <a:p>
            <a:pPr>
              <a:buFont typeface="Arial" panose="020B0604020202020204" pitchFamily="34" charset="0"/>
              <a:buChar char="•"/>
            </a:pPr>
            <a:r>
              <a:rPr lang="en-GB" dirty="0"/>
              <a:t>the key features of a great answer</a:t>
            </a:r>
          </a:p>
          <a:p>
            <a:pPr>
              <a:buFont typeface="Arial" panose="020B0604020202020204" pitchFamily="34" charset="0"/>
              <a:buChar char="•"/>
            </a:pPr>
            <a:r>
              <a:rPr lang="en-GB" dirty="0"/>
              <a:t>how to structure their answer</a:t>
            </a:r>
          </a:p>
          <a:p>
            <a:pPr>
              <a:buFont typeface="Arial" panose="020B0604020202020204" pitchFamily="34" charset="0"/>
              <a:buChar char="•"/>
            </a:pPr>
            <a:r>
              <a:rPr lang="en-GB" dirty="0"/>
              <a:t>why the model answer is a good example</a:t>
            </a:r>
          </a:p>
          <a:p>
            <a:pPr>
              <a:buFont typeface="Arial" panose="020B0604020202020204" pitchFamily="34" charset="0"/>
              <a:buChar char="•"/>
            </a:pPr>
            <a:endParaRPr lang="en-GB" dirty="0"/>
          </a:p>
          <a:p>
            <a:pPr marL="228600" indent="0">
              <a:buFont typeface="Arial" panose="020B0604020202020204" pitchFamily="34" charset="0"/>
              <a:buNone/>
            </a:pPr>
            <a:r>
              <a:rPr lang="en-GB" dirty="0"/>
              <a:t>Following this, students will be required to apply this process to answer their own explain question, which will appear in place of the generic questions. This explain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dirty="0"/>
              <a:t>pair students up to write an answer together</a:t>
            </a:r>
          </a:p>
          <a:p>
            <a:pPr marL="400050" indent="-171450">
              <a:buFont typeface="Arial" panose="020B0604020202020204" pitchFamily="34" charset="0"/>
              <a:buChar char="•"/>
            </a:pPr>
            <a:r>
              <a:rPr lang="en-GB" dirty="0"/>
              <a:t>list for students the key words you would like them to include in the answer</a:t>
            </a:r>
          </a:p>
          <a:p>
            <a:pPr marL="400050" indent="-171450">
              <a:buFont typeface="Arial" panose="020B0604020202020204" pitchFamily="34" charset="0"/>
              <a:buChar char="•"/>
            </a:pPr>
            <a:r>
              <a:rPr lang="en-GB" dirty="0"/>
              <a:t>provide a writing frame or ‘points to include’ for students</a:t>
            </a:r>
          </a:p>
          <a:p>
            <a:pPr marL="228600" indent="0">
              <a:buFont typeface="Arial" panose="020B0604020202020204" pitchFamily="34" charset="0"/>
              <a:buNone/>
            </a:pPr>
            <a:endParaRPr lang="en-GB" dirty="0"/>
          </a:p>
          <a:p>
            <a:pPr marL="228600" indent="0">
              <a:buFont typeface="Arial" panose="020B0604020202020204" pitchFamily="34" charset="0"/>
              <a:buNone/>
            </a:pPr>
            <a:r>
              <a:rPr lang="en-GB" dirty="0"/>
              <a:t>A model answer for this question will appear. Teachers should review the model answer with students by referencing the guidance in the green box. For example ‘we can see item 1 in the guidance is to begin with a scientific statement. Notice in the model answer here we have done just that’. Or ‘item 2 in the guidance here says that we should use a linking statement in the answer. Has this been achieved in the model answer? Where can we see this?’.</a:t>
            </a:r>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99484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models the process of answering an </a:t>
            </a:r>
            <a:r>
              <a:rPr lang="en-GB" b="1" dirty="0"/>
              <a:t>explain</a:t>
            </a:r>
            <a:r>
              <a:rPr lang="en-GB" dirty="0"/>
              <a:t> question.</a:t>
            </a:r>
          </a:p>
          <a:p>
            <a:endParaRPr lang="en-GB" dirty="0"/>
          </a:p>
          <a:p>
            <a:r>
              <a:rPr lang="en-GB" dirty="0"/>
              <a:t>Firstly, students are presented with a generic </a:t>
            </a:r>
            <a:r>
              <a:rPr lang="en-GB" b="1" dirty="0"/>
              <a:t>explain</a:t>
            </a:r>
            <a:r>
              <a:rPr lang="en-GB" dirty="0"/>
              <a:t> question, along with a model answer. Students are also given some simple guidance to follow for producing their own describe answer.</a:t>
            </a:r>
          </a:p>
          <a:p>
            <a:endParaRPr lang="en-GB" dirty="0"/>
          </a:p>
          <a:p>
            <a:r>
              <a:rPr lang="en-GB" dirty="0"/>
              <a:t>The generic question and answer should be used by the teacher to remind students of </a:t>
            </a:r>
          </a:p>
          <a:p>
            <a:pPr>
              <a:buFont typeface="Arial" panose="020B0604020202020204" pitchFamily="34" charset="0"/>
              <a:buChar char="•"/>
            </a:pPr>
            <a:r>
              <a:rPr lang="en-GB" dirty="0"/>
              <a:t>the key features of a great answer</a:t>
            </a:r>
          </a:p>
          <a:p>
            <a:pPr>
              <a:buFont typeface="Arial" panose="020B0604020202020204" pitchFamily="34" charset="0"/>
              <a:buChar char="•"/>
            </a:pPr>
            <a:r>
              <a:rPr lang="en-GB" dirty="0"/>
              <a:t>how to structure their answer</a:t>
            </a:r>
          </a:p>
          <a:p>
            <a:pPr>
              <a:buFont typeface="Arial" panose="020B0604020202020204" pitchFamily="34" charset="0"/>
              <a:buChar char="•"/>
            </a:pPr>
            <a:r>
              <a:rPr lang="en-GB" dirty="0"/>
              <a:t>why the model answer is a good example</a:t>
            </a:r>
          </a:p>
          <a:p>
            <a:pPr>
              <a:buFont typeface="Arial" panose="020B0604020202020204" pitchFamily="34" charset="0"/>
              <a:buChar char="•"/>
            </a:pPr>
            <a:endParaRPr lang="en-GB" dirty="0"/>
          </a:p>
          <a:p>
            <a:pPr marL="228600" indent="0">
              <a:buFont typeface="Arial" panose="020B0604020202020204" pitchFamily="34" charset="0"/>
              <a:buNone/>
            </a:pPr>
            <a:r>
              <a:rPr lang="en-GB" dirty="0"/>
              <a:t>Following this, students will be required to apply this process to answer their own explain question, which will appear in place of the generic questions. This explain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dirty="0"/>
              <a:t>pair students up to write an answer together</a:t>
            </a:r>
          </a:p>
          <a:p>
            <a:pPr marL="400050" indent="-171450">
              <a:buFont typeface="Arial" panose="020B0604020202020204" pitchFamily="34" charset="0"/>
              <a:buChar char="•"/>
            </a:pPr>
            <a:r>
              <a:rPr lang="en-GB" dirty="0"/>
              <a:t>list for students the key words you would like them to include in the answer</a:t>
            </a:r>
          </a:p>
          <a:p>
            <a:pPr marL="400050" indent="-171450">
              <a:buFont typeface="Arial" panose="020B0604020202020204" pitchFamily="34" charset="0"/>
              <a:buChar char="•"/>
            </a:pPr>
            <a:r>
              <a:rPr lang="en-GB" dirty="0"/>
              <a:t>provide a writing frame or ‘points to include’ for students</a:t>
            </a:r>
          </a:p>
          <a:p>
            <a:pPr marL="228600" indent="0">
              <a:buFont typeface="Arial" panose="020B0604020202020204" pitchFamily="34" charset="0"/>
              <a:buNone/>
            </a:pPr>
            <a:endParaRPr lang="en-GB" dirty="0"/>
          </a:p>
          <a:p>
            <a:pPr marL="228600" indent="0">
              <a:buFont typeface="Arial" panose="020B0604020202020204" pitchFamily="34" charset="0"/>
              <a:buNone/>
            </a:pPr>
            <a:r>
              <a:rPr lang="en-GB" dirty="0"/>
              <a:t>A model answer for this question will appear. Teachers should review the model answer with students by referencing the guidance in the green box. For example ‘we can see item 1 in the guidance is to begin with a scientific statement. Notice in the model answer here we have done just that’. Or ‘item 2 in the guidance here says that we should use a linking statement in the answer. Has this been achieved in the model answer? Where can we see this?’.</a:t>
            </a:r>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65342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models the process of answering an </a:t>
            </a:r>
            <a:r>
              <a:rPr lang="en-GB" b="1" dirty="0"/>
              <a:t>explain</a:t>
            </a:r>
            <a:r>
              <a:rPr lang="en-GB" dirty="0"/>
              <a:t> question.</a:t>
            </a:r>
          </a:p>
          <a:p>
            <a:endParaRPr lang="en-GB" dirty="0"/>
          </a:p>
          <a:p>
            <a:r>
              <a:rPr lang="en-GB" dirty="0"/>
              <a:t>Firstly, students are presented with a generic </a:t>
            </a:r>
            <a:r>
              <a:rPr lang="en-GB" b="1" dirty="0"/>
              <a:t>explain</a:t>
            </a:r>
            <a:r>
              <a:rPr lang="en-GB" dirty="0"/>
              <a:t> question, along with a model answer. Students are also given some simple guidance to follow for producing their own describe answer.</a:t>
            </a:r>
          </a:p>
          <a:p>
            <a:endParaRPr lang="en-GB" dirty="0"/>
          </a:p>
          <a:p>
            <a:r>
              <a:rPr lang="en-GB" dirty="0"/>
              <a:t>The generic question and answer should be used by the teacher to remind students of </a:t>
            </a:r>
          </a:p>
          <a:p>
            <a:pPr>
              <a:buFont typeface="Arial" panose="020B0604020202020204" pitchFamily="34" charset="0"/>
              <a:buChar char="•"/>
            </a:pPr>
            <a:r>
              <a:rPr lang="en-GB" dirty="0"/>
              <a:t>the key features of a great answer</a:t>
            </a:r>
          </a:p>
          <a:p>
            <a:pPr>
              <a:buFont typeface="Arial" panose="020B0604020202020204" pitchFamily="34" charset="0"/>
              <a:buChar char="•"/>
            </a:pPr>
            <a:r>
              <a:rPr lang="en-GB" dirty="0"/>
              <a:t>how to structure their answer</a:t>
            </a:r>
          </a:p>
          <a:p>
            <a:pPr>
              <a:buFont typeface="Arial" panose="020B0604020202020204" pitchFamily="34" charset="0"/>
              <a:buChar char="•"/>
            </a:pPr>
            <a:r>
              <a:rPr lang="en-GB" dirty="0"/>
              <a:t>why the model answer is a good example</a:t>
            </a:r>
          </a:p>
          <a:p>
            <a:pPr>
              <a:buFont typeface="Arial" panose="020B0604020202020204" pitchFamily="34" charset="0"/>
              <a:buChar char="•"/>
            </a:pPr>
            <a:endParaRPr lang="en-GB" dirty="0"/>
          </a:p>
          <a:p>
            <a:pPr marL="228600" indent="0">
              <a:buFont typeface="Arial" panose="020B0604020202020204" pitchFamily="34" charset="0"/>
              <a:buNone/>
            </a:pPr>
            <a:r>
              <a:rPr lang="en-GB" dirty="0"/>
              <a:t>Following this, students will be required to apply this process to answer their own explain question, which will appear in place of the generic questions. This explain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dirty="0"/>
              <a:t>pair students up to write an answer together</a:t>
            </a:r>
          </a:p>
          <a:p>
            <a:pPr marL="400050" indent="-171450">
              <a:buFont typeface="Arial" panose="020B0604020202020204" pitchFamily="34" charset="0"/>
              <a:buChar char="•"/>
            </a:pPr>
            <a:r>
              <a:rPr lang="en-GB" dirty="0"/>
              <a:t>list for students the key words you would like them to include in the answer</a:t>
            </a:r>
          </a:p>
          <a:p>
            <a:pPr marL="400050" indent="-171450">
              <a:buFont typeface="Arial" panose="020B0604020202020204" pitchFamily="34" charset="0"/>
              <a:buChar char="•"/>
            </a:pPr>
            <a:r>
              <a:rPr lang="en-GB" dirty="0"/>
              <a:t>provide a writing frame or ‘points to include’ for students</a:t>
            </a:r>
          </a:p>
          <a:p>
            <a:pPr marL="228600" indent="0">
              <a:buFont typeface="Arial" panose="020B0604020202020204" pitchFamily="34" charset="0"/>
              <a:buNone/>
            </a:pPr>
            <a:endParaRPr lang="en-GB" dirty="0"/>
          </a:p>
          <a:p>
            <a:pPr marL="228600" indent="0">
              <a:buFont typeface="Arial" panose="020B0604020202020204" pitchFamily="34" charset="0"/>
              <a:buNone/>
            </a:pPr>
            <a:r>
              <a:rPr lang="en-GB" dirty="0"/>
              <a:t>A model answer for this question will appear. Teachers should review the model answer with students by referencing the guidance in the green box. For example ‘we can see item 1 in the guidance is to begin with a scientific statement. Notice in the model answer here we have done just that’. Or ‘item 2 in the guidance here says that we should use a linking statement in the answer. Has this been achieved in the model answer? Where can we see this?’.</a:t>
            </a:r>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45826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267135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840790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36102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ea typeface="Century Gothic"/>
                <a:cs typeface="Century Gothic"/>
                <a:sym typeface="Century Gothic"/>
              </a:rPr>
              <a:t>Big idea: Reactions Rearrange Matter</a:t>
            </a:r>
          </a:p>
          <a:p>
            <a:pPr marL="0" marR="0" lvl="0" indent="0" algn="l" rtl="0">
              <a:lnSpc>
                <a:spcPct val="100000"/>
              </a:lnSpc>
              <a:spcBef>
                <a:spcPts val="0"/>
              </a:spcBef>
              <a:spcAft>
                <a:spcPts val="0"/>
              </a:spcAft>
              <a:buClr>
                <a:srgbClr val="000000"/>
              </a:buClr>
              <a:buSzPts val="2400"/>
              <a:buFont typeface="Arial"/>
              <a:buNone/>
            </a:pPr>
            <a:endParaRPr lang="en-GB" sz="1200" b="1" i="0" u="none" strike="noStrike" cap="none" dirty="0">
              <a:solidFill>
                <a:srgbClr val="1F3864"/>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1F3864"/>
                </a:solidFill>
                <a:latin typeface="Century Gothic"/>
                <a:ea typeface="Century Gothic"/>
                <a:cs typeface="Century Gothic"/>
                <a:sym typeface="Century Gothic"/>
              </a:rPr>
              <a:t>Foundation: </a:t>
            </a:r>
            <a:r>
              <a:rPr lang="en-GB" sz="1200" b="0" i="0" u="none" strike="noStrike" cap="none" dirty="0">
                <a:solidFill>
                  <a:srgbClr val="1F3864"/>
                </a:solidFill>
                <a:latin typeface="Century Gothic"/>
                <a:ea typeface="Century Gothic"/>
                <a:cs typeface="Century Gothic"/>
                <a:sym typeface="Century Gothic"/>
              </a:rPr>
              <a:t>What method of extraction could be used to obtain pure lithium from an ore? (Choose from electrolysis or displacement reaction with carbon?)</a:t>
            </a:r>
            <a:endParaRPr lang="en-GB" sz="900" b="0" i="0" u="none" strike="noStrike" cap="none" dirty="0">
              <a:solidFill>
                <a:srgbClr val="1F386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7030A0"/>
                </a:solidFill>
                <a:latin typeface="Century Gothic"/>
                <a:ea typeface="Century Gothic"/>
                <a:cs typeface="Century Gothic"/>
                <a:sym typeface="Century Gothic"/>
              </a:rPr>
              <a:t>Stretch: </a:t>
            </a:r>
            <a:r>
              <a:rPr lang="en-GB" sz="1200" b="0" i="0" u="none" strike="noStrike" cap="none" dirty="0">
                <a:solidFill>
                  <a:srgbClr val="1F3864"/>
                </a:solidFill>
                <a:latin typeface="Century Gothic"/>
                <a:ea typeface="Century Gothic"/>
                <a:cs typeface="Century Gothic"/>
                <a:sym typeface="Century Gothic"/>
              </a:rPr>
              <a:t>Explain why this method would be chosen instead of the other.</a:t>
            </a:r>
            <a:endParaRPr lang="en-GB" dirty="0"/>
          </a:p>
          <a:p>
            <a:pPr marL="0" lvl="0" indent="0" algn="l" rtl="0">
              <a:lnSpc>
                <a:spcPct val="100000"/>
              </a:lnSpc>
              <a:spcBef>
                <a:spcPts val="0"/>
              </a:spcBef>
              <a:spcAft>
                <a:spcPts val="0"/>
              </a:spcAft>
              <a:buSzPts val="1400"/>
              <a:buNone/>
            </a:pPr>
            <a:endParaRPr lang="en-GB" dirty="0"/>
          </a:p>
          <a:p>
            <a:pPr marL="0" lvl="0" indent="0" algn="l" rtl="0">
              <a:lnSpc>
                <a:spcPct val="100000"/>
              </a:lnSpc>
              <a:spcBef>
                <a:spcPts val="0"/>
              </a:spcBef>
              <a:spcAft>
                <a:spcPts val="0"/>
              </a:spcAft>
              <a:buSzPts val="1400"/>
              <a:buNone/>
            </a:pPr>
            <a:r>
              <a:rPr lang="en-GB" b="1" dirty="0"/>
              <a:t>Answers:</a:t>
            </a:r>
          </a:p>
          <a:p>
            <a:pPr marL="0" lvl="0" indent="0" algn="l" rtl="0">
              <a:lnSpc>
                <a:spcPct val="100000"/>
              </a:lnSpc>
              <a:spcBef>
                <a:spcPts val="0"/>
              </a:spcBef>
              <a:spcAft>
                <a:spcPts val="0"/>
              </a:spcAft>
              <a:buSzPts val="1400"/>
              <a:buNone/>
            </a:pPr>
            <a:r>
              <a:rPr lang="en-GB" dirty="0"/>
              <a:t>Foundation: </a:t>
            </a:r>
            <a:r>
              <a:rPr lang="en-GB" sz="1200" b="0" i="0" u="none" strike="noStrike" cap="none" dirty="0">
                <a:solidFill>
                  <a:srgbClr val="1F3864"/>
                </a:solidFill>
                <a:latin typeface="Century Gothic"/>
                <a:ea typeface="Century Gothic"/>
                <a:cs typeface="Century Gothic"/>
                <a:sym typeface="Century Gothic"/>
              </a:rPr>
              <a:t>Electrolysis</a:t>
            </a: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Stretch: </a:t>
            </a:r>
            <a:r>
              <a:rPr lang="en-GB" sz="1200" b="0" i="0" u="none" strike="noStrike" cap="none" dirty="0">
                <a:solidFill>
                  <a:srgbClr val="1F3864"/>
                </a:solidFill>
                <a:latin typeface="Century Gothic"/>
                <a:ea typeface="Century Gothic"/>
                <a:cs typeface="Century Gothic"/>
                <a:sym typeface="Century Gothic"/>
              </a:rPr>
              <a:t>Lithium is more reactive than carbon. Therefore, a lithium ore would not react with carbon, and the lithium could not be extracted this way.</a:t>
            </a:r>
            <a:endParaRPr lang="en-GB" dirty="0"/>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endParaRPr lang="en-GB" dirty="0"/>
          </a:p>
          <a:p>
            <a:pPr marL="0" lvl="0" indent="0" algn="l" rtl="0">
              <a:lnSpc>
                <a:spcPct val="100000"/>
              </a:lnSpc>
              <a:spcBef>
                <a:spcPts val="0"/>
              </a:spcBef>
              <a:spcAft>
                <a:spcPts val="0"/>
              </a:spcAft>
              <a:buSzPts val="1400"/>
              <a:buNone/>
            </a:pPr>
            <a:endParaRPr dirty="0"/>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a:t>
            </a:fld>
            <a:endParaRPr/>
          </a:p>
        </p:txBody>
      </p:sp>
    </p:spTree>
    <p:extLst>
      <p:ext uri="{BB962C8B-B14F-4D97-AF65-F5344CB8AC3E}">
        <p14:creationId xmlns:p14="http://schemas.microsoft.com/office/powerpoint/2010/main" val="1480489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737600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93006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061216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232523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mj-lt"/>
              <a:buNone/>
            </a:pPr>
            <a:r>
              <a:rPr lang="en-GB" b="1" dirty="0"/>
              <a:t>Q1. 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or B, they are missing up the words used to describe the recycling of metals. </a:t>
            </a:r>
            <a:r>
              <a:rPr lang="en-GB" i="1" dirty="0"/>
              <a:t>To fix-it, ask students to define the melting and recasting of metals.</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or C, they cannot describe the advantage of recycling a metal. </a:t>
            </a:r>
            <a:r>
              <a:rPr lang="en-GB" i="1" dirty="0"/>
              <a:t>To fix-it, ask students to describe the advantages of recycling a metal with a list.</a:t>
            </a:r>
            <a:endParaRPr lang="en-GB" b="0" i="1" dirty="0"/>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or C, they are unable to differentiate between a social, environmental or economic advantage. </a:t>
            </a:r>
            <a:r>
              <a:rPr lang="en-GB" i="1" dirty="0"/>
              <a:t>To fix-it, gibe students a list of statements to classify as social, environmental or economic related. You may want to define these words for students beforehand.</a:t>
            </a:r>
            <a:endParaRPr lang="en-GB" b="0" i="1" dirty="0"/>
          </a:p>
          <a:p>
            <a:pPr marL="0" marR="0" lvl="0" indent="0" algn="l" rtl="0">
              <a:lnSpc>
                <a:spcPct val="100000"/>
              </a:lnSpc>
              <a:spcBef>
                <a:spcPts val="0"/>
              </a:spcBef>
              <a:spcAft>
                <a:spcPts val="0"/>
              </a:spcAft>
              <a:buClr>
                <a:schemeClr val="dk1"/>
              </a:buClr>
              <a:buSzPts val="1200"/>
              <a:buFont typeface="+mj-lt"/>
              <a:buNone/>
            </a:pPr>
            <a:endParaRPr lang="en-GB" b="0" i="1"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06891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b="1" i="0" u="none" strike="noStrike" cap="none" dirty="0">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sym typeface="Century Gothic"/>
              </a:rPr>
              <a:t>Answers:</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b="1" i="0" u="none" strike="noStrike" cap="none" dirty="0">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sym typeface="Century Gothic"/>
              </a:rPr>
              <a:t>Do Now:</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dirty="0">
                <a:solidFill>
                  <a:srgbClr val="1F3864"/>
                </a:solidFill>
                <a:latin typeface="Century Gothic"/>
                <a:sym typeface="Century Gothic"/>
              </a:rPr>
              <a:t>1. </a:t>
            </a:r>
            <a:r>
              <a:rPr lang="en-GB" sz="1200" b="0" i="0" u="none" strike="noStrike" cap="none" dirty="0">
                <a:solidFill>
                  <a:schemeClr val="accent2">
                    <a:lumMod val="60000"/>
                    <a:lumOff val="40000"/>
                  </a:schemeClr>
                </a:solidFill>
                <a:latin typeface="Century Gothic"/>
                <a:ea typeface="Century Gothic"/>
                <a:cs typeface="Century Gothic"/>
                <a:sym typeface="Century Gothic"/>
              </a:rPr>
              <a:t>Copper metal is used for electrical wiring</a:t>
            </a:r>
            <a:endParaRPr lang="en-GB" sz="900" b="0" i="0" u="none" strike="noStrike" cap="none" dirty="0">
              <a:solidFill>
                <a:schemeClr val="accent2">
                  <a:lumMod val="60000"/>
                  <a:lumOff val="40000"/>
                </a:schemeClr>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dirty="0">
                <a:solidFill>
                  <a:srgbClr val="1F3864"/>
                </a:solidFill>
                <a:latin typeface="Century Gothic"/>
                <a:sym typeface="Century Gothic"/>
              </a:rPr>
              <a:t>2. </a:t>
            </a:r>
            <a:r>
              <a:rPr lang="en-GB" sz="1200" b="0" i="0" u="none" strike="noStrike" cap="none" dirty="0">
                <a:solidFill>
                  <a:schemeClr val="accent2">
                    <a:lumMod val="60000"/>
                    <a:lumOff val="40000"/>
                  </a:schemeClr>
                </a:solidFill>
                <a:latin typeface="Century Gothic"/>
                <a:ea typeface="Century Gothic"/>
                <a:cs typeface="Century Gothic"/>
                <a:sym typeface="Century Gothic"/>
              </a:rPr>
              <a:t>Traditional mining of metal ores destroys habitats</a:t>
            </a:r>
            <a:endParaRPr lang="en-GB" sz="900" b="0" i="0" u="none" strike="noStrike" cap="none" dirty="0">
              <a:solidFill>
                <a:schemeClr val="accent2">
                  <a:lumMod val="60000"/>
                  <a:lumOff val="40000"/>
                </a:schemeClr>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dirty="0">
                <a:solidFill>
                  <a:srgbClr val="1F3864"/>
                </a:solidFill>
                <a:latin typeface="Century Gothic"/>
                <a:sym typeface="Century Gothic"/>
              </a:rPr>
              <a:t>3. Gold, silver</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dirty="0">
                <a:solidFill>
                  <a:srgbClr val="1F3864"/>
                </a:solidFill>
                <a:latin typeface="Century Gothic"/>
                <a:ea typeface="Century Gothic"/>
                <a:cs typeface="Century Gothic"/>
                <a:sym typeface="Century Gothic"/>
              </a:rPr>
              <a:t>4. </a:t>
            </a:r>
            <a:r>
              <a:rPr lang="en-GB" sz="1200" b="0" i="0" u="none" strike="noStrike" cap="none" dirty="0">
                <a:solidFill>
                  <a:schemeClr val="accent2">
                    <a:lumMod val="60000"/>
                    <a:lumOff val="40000"/>
                  </a:schemeClr>
                </a:solidFill>
                <a:latin typeface="Century Gothic"/>
                <a:ea typeface="Century Gothic"/>
                <a:cs typeface="Century Gothic"/>
                <a:sym typeface="Century Gothic"/>
              </a:rPr>
              <a:t>People can </a:t>
            </a:r>
            <a:r>
              <a:rPr lang="en-GB" sz="1200" b="0" i="0" u="sng" strike="noStrike" cap="none" dirty="0">
                <a:solidFill>
                  <a:schemeClr val="accent2">
                    <a:lumMod val="60000"/>
                    <a:lumOff val="40000"/>
                  </a:schemeClr>
                </a:solidFill>
                <a:latin typeface="Century Gothic"/>
                <a:ea typeface="Century Gothic"/>
                <a:cs typeface="Century Gothic"/>
                <a:sym typeface="Century Gothic"/>
              </a:rPr>
              <a:t>reduce</a:t>
            </a:r>
            <a:r>
              <a:rPr lang="en-GB" sz="1200" b="0" i="0" u="none" strike="noStrike" cap="none" dirty="0">
                <a:solidFill>
                  <a:schemeClr val="accent2">
                    <a:lumMod val="60000"/>
                    <a:lumOff val="40000"/>
                  </a:schemeClr>
                </a:solidFill>
                <a:latin typeface="Century Gothic"/>
                <a:ea typeface="Century Gothic"/>
                <a:cs typeface="Century Gothic"/>
                <a:sym typeface="Century Gothic"/>
              </a:rPr>
              <a:t> their use of glass, </a:t>
            </a:r>
            <a:r>
              <a:rPr lang="en-GB" sz="1200" b="0" i="0" u="sng" strike="noStrike" cap="none" dirty="0">
                <a:solidFill>
                  <a:schemeClr val="accent2">
                    <a:lumMod val="60000"/>
                    <a:lumOff val="40000"/>
                  </a:schemeClr>
                </a:solidFill>
                <a:latin typeface="Century Gothic"/>
                <a:ea typeface="Century Gothic"/>
                <a:cs typeface="Century Gothic"/>
                <a:sym typeface="Century Gothic"/>
              </a:rPr>
              <a:t>reuse</a:t>
            </a:r>
            <a:r>
              <a:rPr lang="en-GB" sz="1200" b="0" i="0" u="none" strike="noStrike" cap="none" dirty="0">
                <a:solidFill>
                  <a:schemeClr val="accent2">
                    <a:lumMod val="60000"/>
                    <a:lumOff val="40000"/>
                  </a:schemeClr>
                </a:solidFill>
                <a:latin typeface="Century Gothic"/>
                <a:ea typeface="Century Gothic"/>
                <a:cs typeface="Century Gothic"/>
                <a:sym typeface="Century Gothic"/>
              </a:rPr>
              <a:t> glass products or </a:t>
            </a:r>
            <a:r>
              <a:rPr lang="en-GB" sz="1200" b="0" i="0" u="sng" strike="noStrike" cap="none" dirty="0">
                <a:solidFill>
                  <a:schemeClr val="accent2">
                    <a:lumMod val="60000"/>
                    <a:lumOff val="40000"/>
                  </a:schemeClr>
                </a:solidFill>
                <a:latin typeface="Century Gothic"/>
                <a:ea typeface="Century Gothic"/>
                <a:cs typeface="Century Gothic"/>
                <a:sym typeface="Century Gothic"/>
              </a:rPr>
              <a:t>recycle</a:t>
            </a:r>
            <a:r>
              <a:rPr lang="en-GB" sz="1200" b="0" i="0" u="none" strike="noStrike" cap="none" dirty="0">
                <a:solidFill>
                  <a:schemeClr val="accent2">
                    <a:lumMod val="60000"/>
                    <a:lumOff val="40000"/>
                  </a:schemeClr>
                </a:solidFill>
                <a:latin typeface="Century Gothic"/>
                <a:ea typeface="Century Gothic"/>
                <a:cs typeface="Century Gothic"/>
                <a:sym typeface="Century Gothic"/>
              </a:rPr>
              <a:t> glass.</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dirty="0">
                <a:solidFill>
                  <a:schemeClr val="accent2">
                    <a:lumMod val="60000"/>
                    <a:lumOff val="40000"/>
                  </a:schemeClr>
                </a:solidFill>
                <a:latin typeface="Century Gothic"/>
                <a:sym typeface="Century Gothic"/>
              </a:rPr>
              <a:t>5. </a:t>
            </a:r>
            <a:r>
              <a:rPr lang="en-GB" sz="1200" b="0" dirty="0">
                <a:solidFill>
                  <a:schemeClr val="accent2">
                    <a:lumMod val="60000"/>
                    <a:lumOff val="40000"/>
                  </a:schemeClr>
                </a:solidFill>
                <a:latin typeface="Century Gothic" panose="020B0502020202020204" pitchFamily="34" charset="0"/>
              </a:rPr>
              <a:t>Bioleaching is a method to extract metals from their ore using living organisms such as bacteria.</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b="1" i="0" u="none" strike="noStrike" cap="none" dirty="0">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sym typeface="Century Gothic"/>
              </a:rPr>
              <a:t>Drill:</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79.5</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 composition = mass of oxygen/RFM of CuO x 100. 16/79.5 x 100 = </a:t>
            </a:r>
            <a:r>
              <a:rPr lang="en-GB" sz="1200" b="0" i="0" u="sng" strike="noStrike" cap="none" dirty="0">
                <a:solidFill>
                  <a:srgbClr val="1F3864"/>
                </a:solidFill>
                <a:latin typeface="Century Gothic"/>
                <a:sym typeface="Century Gothic"/>
              </a:rPr>
              <a:t>20.1%</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endParaRPr lang="en-GB" sz="1200" b="1" i="0" u="none" strike="noStrike" cap="none" dirty="0">
              <a:solidFill>
                <a:srgbClr val="1F3864"/>
              </a:solidFill>
              <a:latin typeface="Century Gothic"/>
              <a:sym typeface="Century Gothic"/>
            </a:endParaRP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endParaRPr lang="en-GB" sz="1200" b="1" i="0" u="none" strike="noStrike" cap="none" dirty="0">
              <a:solidFill>
                <a:srgbClr val="1F3864"/>
              </a:solidFill>
              <a:latin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a:t>
            </a:fld>
            <a:endParaRPr/>
          </a:p>
        </p:txBody>
      </p:sp>
    </p:spTree>
    <p:extLst>
      <p:ext uri="{BB962C8B-B14F-4D97-AF65-F5344CB8AC3E}">
        <p14:creationId xmlns:p14="http://schemas.microsoft.com/office/powerpoint/2010/main" val="2994351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dirty="0">
                <a:solidFill>
                  <a:srgbClr val="1F3864"/>
                </a:solidFill>
                <a:latin typeface="Century Gothic"/>
                <a:sym typeface="Century Gothic"/>
              </a:rPr>
              <a:t>Answers: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This new service recycles old batteries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750 kg of batteries was collected in the first 2 months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Regular household batteries, laptop batteries and batteries from hearing aids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If old batteries are not recycled, they will end up in landfill where they can damage the environment and the health of organisms.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Recycling – converting waste materials into new products</a:t>
            </a: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a:t>
            </a:fld>
            <a:endParaRPr/>
          </a:p>
        </p:txBody>
      </p:sp>
    </p:spTree>
    <p:extLst>
      <p:ext uri="{BB962C8B-B14F-4D97-AF65-F5344CB8AC3E}">
        <p14:creationId xmlns:p14="http://schemas.microsoft.com/office/powerpoint/2010/main" val="2113291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Big Idea: Reactions Rearrange Matter</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Suggested Hook: </a:t>
            </a:r>
            <a:r>
              <a:rPr lang="en-GB" sz="1200" b="0" kern="1200" dirty="0">
                <a:solidFill>
                  <a:schemeClr val="tx1"/>
                </a:solidFill>
                <a:effectLst/>
                <a:latin typeface="+mn-lt"/>
                <a:ea typeface="+mn-ea"/>
                <a:cs typeface="+mn-cs"/>
              </a:rPr>
              <a:t>Ask for a show of hands from students. How many of them recycle? Discuss: What do they recycle? Why?</a:t>
            </a: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Guidance:</a:t>
            </a:r>
          </a:p>
          <a:p>
            <a:r>
              <a:rPr lang="en-US" b="0" dirty="0"/>
              <a:t>See unit overview document and planning guidance to see how these objectives are typically assessed at GCSE, including examples of what students should be able to do following this lesson.</a:t>
            </a:r>
          </a:p>
          <a:p>
            <a:r>
              <a:rPr lang="en-US" b="1" dirty="0"/>
              <a:t>Planning for different needs:</a:t>
            </a:r>
          </a:p>
          <a:p>
            <a:r>
              <a:rPr lang="en-US" b="0" dirty="0"/>
              <a:t>The learning objectives given on this slide are suggested based on the most common requirements for exams, however they can be adapted based on the needs of different classes.</a:t>
            </a:r>
          </a:p>
          <a:p>
            <a:r>
              <a:rPr lang="en-US" b="0" dirty="0"/>
              <a:t>For best practice, the unit preparation booklet should be used to determine the appropriate focus of lessons within the unit. </a:t>
            </a:r>
          </a:p>
          <a:p>
            <a:r>
              <a:rPr lang="en-US" b="0" dirty="0"/>
              <a:t>While it is not possible to explicitly split content into levelled grades, we recommend that lesson objectives can be classified as critical, core or stretch. </a:t>
            </a:r>
          </a:p>
          <a:p>
            <a:r>
              <a:rPr lang="en-US" b="0" i="1" dirty="0"/>
              <a:t>Critical</a:t>
            </a:r>
            <a:r>
              <a:rPr lang="en-US" b="0" dirty="0"/>
              <a:t>: the content or skill is essential for all students to be able to progress.</a:t>
            </a:r>
          </a:p>
          <a:p>
            <a:r>
              <a:rPr lang="en-US" b="0" i="1" dirty="0"/>
              <a:t>Core</a:t>
            </a:r>
            <a:r>
              <a:rPr lang="en-US" b="0" dirty="0"/>
              <a:t>: the content or skill is important for students to progress, but other opportunities may be available to revisit it.</a:t>
            </a:r>
          </a:p>
          <a:p>
            <a:r>
              <a:rPr lang="en-US" b="0" i="1" dirty="0"/>
              <a:t>Stretch</a:t>
            </a:r>
            <a:r>
              <a:rPr lang="en-US" b="0" dirty="0"/>
              <a:t>: the content or skill may not be essential for all students but is important for students aiming for the highest grades.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1" dirty="0"/>
              <a:t>Key skill: </a:t>
            </a:r>
            <a:r>
              <a:rPr lang="en-US" b="0" dirty="0"/>
              <a:t>this is a crucial skill being developed in this unit as part of the skill mapping</a:t>
            </a:r>
          </a:p>
          <a:p>
            <a:endParaRPr lang="en-US" dirty="0"/>
          </a:p>
          <a:p>
            <a:r>
              <a:rPr lang="en-GB" sz="1800" b="1" dirty="0">
                <a:effectLst/>
                <a:highlight>
                  <a:srgbClr val="00FF00"/>
                </a:highlight>
                <a:latin typeface="Century Gothic" panose="020B0502020202020204" pitchFamily="34" charset="0"/>
                <a:ea typeface="Calibri" panose="020F0502020204030204" pitchFamily="34" charset="0"/>
                <a:cs typeface="Arial" panose="020B0604020202020204" pitchFamily="34" charset="0"/>
              </a:rPr>
              <a:t>C4.2.15 Lesson Objectives:</a:t>
            </a:r>
          </a:p>
          <a:p>
            <a:r>
              <a:rPr lang="en-US" sz="1800" dirty="0">
                <a:latin typeface="Century Gothic" panose="020B0502020202020204" pitchFamily="34" charset="0"/>
              </a:rPr>
              <a:t>Critical: Describe how metals are recycled</a:t>
            </a:r>
          </a:p>
          <a:p>
            <a:r>
              <a:rPr lang="en-US" sz="1800" dirty="0">
                <a:latin typeface="Century Gothic" panose="020B0502020202020204" pitchFamily="34" charset="0"/>
              </a:rPr>
              <a:t>Core: Describe the ethical, social, economic and environmental impacts of recycling metals</a:t>
            </a:r>
          </a:p>
          <a:p>
            <a:r>
              <a:rPr lang="en-US" sz="1800" dirty="0">
                <a:latin typeface="Century Gothic" panose="020B0502020202020204" pitchFamily="34" charset="0"/>
              </a:rPr>
              <a:t>Stretch: Suggest how the public and businesses might be encouraged to recycle their waste metals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3324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GB" b="1" dirty="0"/>
              <a:t>Purpose: </a:t>
            </a:r>
            <a:r>
              <a:rPr lang="en-GB" dirty="0"/>
              <a:t>to spend time on any gaps identified in previous learning from exit ticket feedback.</a:t>
            </a:r>
          </a:p>
          <a:p>
            <a:pPr marL="0" marR="0" lvl="0" indent="0" algn="l" rtl="0">
              <a:lnSpc>
                <a:spcPct val="100000"/>
              </a:lnSpc>
              <a:spcBef>
                <a:spcPts val="0"/>
              </a:spcBef>
              <a:spcAft>
                <a:spcPts val="0"/>
              </a:spcAft>
              <a:buClr>
                <a:schemeClr val="dk1"/>
              </a:buClr>
              <a:buSzPts val="1200"/>
              <a:buFont typeface="Calibri"/>
              <a:buNone/>
            </a:pPr>
            <a:endParaRPr lang="en-GB" dirty="0"/>
          </a:p>
          <a:p>
            <a:pPr marL="0" marR="0" lvl="0" indent="0" algn="l" rtl="0">
              <a:lnSpc>
                <a:spcPct val="100000"/>
              </a:lnSpc>
              <a:spcBef>
                <a:spcPts val="0"/>
              </a:spcBef>
              <a:spcAft>
                <a:spcPts val="0"/>
              </a:spcAft>
              <a:buClr>
                <a:schemeClr val="dk1"/>
              </a:buClr>
              <a:buSzPts val="1200"/>
              <a:buFont typeface="Calibri"/>
              <a:buNone/>
            </a:pPr>
            <a:r>
              <a:rPr lang="en-GB" b="1" dirty="0"/>
              <a:t>Fix-it guidance from previous exit ticket:</a:t>
            </a:r>
            <a:endParaRPr lang="en-GB" b="0" dirty="0"/>
          </a:p>
          <a:p>
            <a:pPr marL="0" marR="0" lvl="0" indent="0" algn="l" rtl="0">
              <a:lnSpc>
                <a:spcPct val="100000"/>
              </a:lnSpc>
              <a:spcBef>
                <a:spcPts val="0"/>
              </a:spcBef>
              <a:spcAft>
                <a:spcPts val="0"/>
              </a:spcAft>
              <a:buClr>
                <a:schemeClr val="dk1"/>
              </a:buClr>
              <a:buSzPts val="1200"/>
              <a:buFont typeface="+mj-lt"/>
              <a:buNone/>
            </a:pPr>
            <a:r>
              <a:rPr lang="en-GB" b="1" dirty="0"/>
              <a:t>Q1. 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or C, they are unable to define the methods of extracting metals from ores. </a:t>
            </a:r>
            <a:r>
              <a:rPr lang="en-GB" i="1" dirty="0"/>
              <a:t>To fix-it, ask students to review their notes and then to define each term.</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or C, they do not understand why alternative methods of extraction are needed. </a:t>
            </a:r>
            <a:r>
              <a:rPr lang="en-GB" i="1" dirty="0"/>
              <a:t>To fix-it, show students the graphs on slides 8 and 9 of this </a:t>
            </a:r>
            <a:r>
              <a:rPr lang="en-GB" i="1" dirty="0" err="1"/>
              <a:t>powerpoint</a:t>
            </a:r>
            <a:r>
              <a:rPr lang="en-GB" i="1" dirty="0"/>
              <a:t> and ask them to explain what they tell us.</a:t>
            </a:r>
            <a:endParaRPr lang="en-GB" b="0" i="1" dirty="0"/>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or C, they are unable to describe a disadvantage of traditional mining. </a:t>
            </a:r>
            <a:r>
              <a:rPr lang="en-GB" i="1" dirty="0"/>
              <a:t>To fix-it, ask students to create a table that compares traditional mining with phytomining, including any environmental effects.</a:t>
            </a:r>
            <a:endParaRPr lang="en-GB" b="0" i="1" dirty="0"/>
          </a:p>
          <a:p>
            <a:pPr marL="0" marR="0" lvl="0" indent="0" algn="l" rtl="0">
              <a:lnSpc>
                <a:spcPct val="100000"/>
              </a:lnSpc>
              <a:spcBef>
                <a:spcPts val="0"/>
              </a:spcBef>
              <a:spcAft>
                <a:spcPts val="0"/>
              </a:spcAft>
              <a:buClr>
                <a:schemeClr val="dk1"/>
              </a:buClr>
              <a:buSzPts val="1200"/>
              <a:buFont typeface="+mj-lt"/>
              <a:buNone/>
            </a:pPr>
            <a:endParaRPr lang="en-GB" b="0" i="1" dirty="0"/>
          </a:p>
          <a:p>
            <a:pPr marL="0" marR="0" lvl="0" indent="0" algn="l" rtl="0">
              <a:lnSpc>
                <a:spcPct val="100000"/>
              </a:lnSpc>
              <a:spcBef>
                <a:spcPts val="0"/>
              </a:spcBef>
              <a:spcAft>
                <a:spcPts val="0"/>
              </a:spcAft>
              <a:buClr>
                <a:schemeClr val="dk1"/>
              </a:buClr>
              <a:buSzPts val="1200"/>
              <a:buFont typeface="+mj-lt"/>
              <a:buNone/>
            </a:pPr>
            <a:endParaRPr lang="en-GB" b="0" i="1" dirty="0"/>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lvl="0" indent="0" algn="l" rtl="0">
              <a:lnSpc>
                <a:spcPct val="100000"/>
              </a:lnSpc>
              <a:spcBef>
                <a:spcPts val="0"/>
              </a:spcBef>
              <a:spcAft>
                <a:spcPts val="0"/>
              </a:spcAft>
              <a:buSzPts val="1400"/>
              <a:buNone/>
            </a:pPr>
            <a:endParaRPr dirty="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7</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GB" b="1" dirty="0"/>
              <a:t>Exposition type: </a:t>
            </a:r>
            <a:r>
              <a:rPr lang="en-GB" dirty="0"/>
              <a:t>Explanation</a:t>
            </a:r>
          </a:p>
          <a:p>
            <a:pPr marL="0" lvl="0" indent="0" algn="l" rtl="0">
              <a:lnSpc>
                <a:spcPct val="100000"/>
              </a:lnSpc>
              <a:spcBef>
                <a:spcPts val="0"/>
              </a:spcBef>
              <a:spcAft>
                <a:spcPts val="0"/>
              </a:spcAft>
              <a:buSzPts val="1400"/>
              <a:buNone/>
            </a:pPr>
            <a:endParaRPr lang="en-GB" dirty="0"/>
          </a:p>
          <a:p>
            <a:pPr marL="0" lvl="0" indent="0" algn="l" rtl="0">
              <a:lnSpc>
                <a:spcPct val="100000"/>
              </a:lnSpc>
              <a:spcBef>
                <a:spcPts val="0"/>
              </a:spcBef>
              <a:spcAft>
                <a:spcPts val="0"/>
              </a:spcAft>
              <a:buSzPts val="1400"/>
              <a:buNone/>
            </a:pPr>
            <a:r>
              <a:rPr lang="en-GB" b="1" dirty="0"/>
              <a:t>Model teacher exposition:</a:t>
            </a:r>
          </a:p>
          <a:p>
            <a:pPr marL="0" lvl="0" indent="0" algn="l" rtl="0">
              <a:lnSpc>
                <a:spcPct val="100000"/>
              </a:lnSpc>
              <a:spcBef>
                <a:spcPts val="0"/>
              </a:spcBef>
              <a:spcAft>
                <a:spcPts val="0"/>
              </a:spcAft>
              <a:buSzPts val="1400"/>
              <a:buNone/>
            </a:pPr>
            <a:r>
              <a:rPr lang="en-GB" b="0" dirty="0"/>
              <a:t>In year 9 we discussed the recycling of plastics. Today we will be focusing on the recycling of metals.</a:t>
            </a:r>
          </a:p>
          <a:p>
            <a:pPr marL="0" lvl="0" indent="0" algn="l" rtl="0">
              <a:lnSpc>
                <a:spcPct val="100000"/>
              </a:lnSpc>
              <a:spcBef>
                <a:spcPts val="0"/>
              </a:spcBef>
              <a:spcAft>
                <a:spcPts val="0"/>
              </a:spcAft>
              <a:buSzPts val="1400"/>
              <a:buNone/>
            </a:pPr>
            <a:r>
              <a:rPr lang="en-GB" b="0" i="1" dirty="0"/>
              <a:t>What is meant by recycling of metals? </a:t>
            </a:r>
            <a:r>
              <a:rPr lang="en-GB" b="1" i="1" dirty="0"/>
              <a:t>Recycling of metals involves collecting used metal items and turning them into new metal items.</a:t>
            </a:r>
          </a:p>
          <a:p>
            <a:pPr marL="0" lvl="0" indent="0" algn="l" rtl="0">
              <a:lnSpc>
                <a:spcPct val="100000"/>
              </a:lnSpc>
              <a:spcBef>
                <a:spcPts val="0"/>
              </a:spcBef>
              <a:spcAft>
                <a:spcPts val="0"/>
              </a:spcAft>
              <a:buSzPts val="1400"/>
              <a:buNone/>
            </a:pPr>
            <a:r>
              <a:rPr lang="en-GB" b="0" i="0" dirty="0"/>
              <a:t>Hands up if anyone in this room has recycled metal items in the past. Maybe you have recycled drink cans, or batteries.</a:t>
            </a:r>
          </a:p>
          <a:p>
            <a:pPr marL="0" lvl="0" indent="0" algn="l" rtl="0">
              <a:lnSpc>
                <a:spcPct val="100000"/>
              </a:lnSpc>
              <a:spcBef>
                <a:spcPts val="0"/>
              </a:spcBef>
              <a:spcAft>
                <a:spcPts val="0"/>
              </a:spcAft>
              <a:buSzPts val="1400"/>
              <a:buNone/>
            </a:pPr>
            <a:r>
              <a:rPr lang="en-GB" b="0" i="0" dirty="0"/>
              <a:t>Usually, there is a local place you can go to to do this.</a:t>
            </a:r>
          </a:p>
          <a:p>
            <a:pPr marL="0" lvl="0" indent="0" algn="l" rtl="0">
              <a:lnSpc>
                <a:spcPct val="100000"/>
              </a:lnSpc>
              <a:spcBef>
                <a:spcPts val="0"/>
              </a:spcBef>
              <a:spcAft>
                <a:spcPts val="0"/>
              </a:spcAft>
              <a:buSzPts val="1400"/>
              <a:buNone/>
            </a:pPr>
            <a:r>
              <a:rPr lang="en-GB" b="1" i="0" dirty="0"/>
              <a:t>Get google maps up on the screen to look for local recycling centres with students. Check if they recycle metals and what metal items they accept. </a:t>
            </a:r>
          </a:p>
          <a:p>
            <a:pPr marL="0" lvl="0" indent="0" algn="l" rtl="0">
              <a:lnSpc>
                <a:spcPct val="100000"/>
              </a:lnSpc>
              <a:spcBef>
                <a:spcPts val="0"/>
              </a:spcBef>
              <a:spcAft>
                <a:spcPts val="0"/>
              </a:spcAft>
              <a:buSzPts val="1400"/>
              <a:buNone/>
            </a:pPr>
            <a:r>
              <a:rPr lang="en-GB" b="1" i="0" dirty="0"/>
              <a:t>If the school facilitates any metal recycling (for example drink cans bins) highlight this for students.</a:t>
            </a:r>
          </a:p>
          <a:p>
            <a:pPr marL="0" lvl="0" indent="0" algn="l" rtl="0">
              <a:lnSpc>
                <a:spcPct val="100000"/>
              </a:lnSpc>
              <a:spcBef>
                <a:spcPts val="0"/>
              </a:spcBef>
              <a:spcAft>
                <a:spcPts val="0"/>
              </a:spcAft>
              <a:buSzPts val="1400"/>
              <a:buNone/>
            </a:pPr>
            <a:r>
              <a:rPr lang="en-GB" b="0" i="1" dirty="0"/>
              <a:t>So what happens to the metal we recycle once we take it to these recycling centres?</a:t>
            </a:r>
          </a:p>
          <a:p>
            <a:pPr marL="0" lvl="0" indent="0" algn="l" rtl="0">
              <a:lnSpc>
                <a:spcPct val="100000"/>
              </a:lnSpc>
              <a:spcBef>
                <a:spcPts val="0"/>
              </a:spcBef>
              <a:spcAft>
                <a:spcPts val="0"/>
              </a:spcAft>
              <a:buSzPts val="1400"/>
              <a:buNone/>
            </a:pPr>
            <a:r>
              <a:rPr lang="en-GB" b="0" i="0" dirty="0"/>
              <a:t>There are a few things that happen.</a:t>
            </a:r>
          </a:p>
          <a:p>
            <a:pPr marL="0" lvl="0" indent="0" algn="l" rtl="0">
              <a:lnSpc>
                <a:spcPct val="100000"/>
              </a:lnSpc>
              <a:spcBef>
                <a:spcPts val="0"/>
              </a:spcBef>
              <a:spcAft>
                <a:spcPts val="0"/>
              </a:spcAft>
              <a:buSzPts val="1400"/>
              <a:buNone/>
            </a:pPr>
            <a:r>
              <a:rPr lang="en-GB" b="0" i="0" dirty="0"/>
              <a:t>First, the metal has to be transported to a sorting centre.</a:t>
            </a:r>
          </a:p>
          <a:p>
            <a:pPr marL="0" lvl="0" indent="0" algn="l" rtl="0">
              <a:lnSpc>
                <a:spcPct val="100000"/>
              </a:lnSpc>
              <a:spcBef>
                <a:spcPts val="0"/>
              </a:spcBef>
              <a:spcAft>
                <a:spcPts val="0"/>
              </a:spcAft>
              <a:buSzPts val="1400"/>
              <a:buNone/>
            </a:pPr>
            <a:r>
              <a:rPr lang="en-GB" b="0" i="0" dirty="0"/>
              <a:t>Here the items are broken up into different types of metal and sorted. For example the aluminium from a drink can would be sorted separately from the lead in a battery – because these will be used for different things later.</a:t>
            </a:r>
          </a:p>
          <a:p>
            <a:pPr marL="0" lvl="0" indent="0" algn="l" rtl="0">
              <a:lnSpc>
                <a:spcPct val="100000"/>
              </a:lnSpc>
              <a:spcBef>
                <a:spcPts val="0"/>
              </a:spcBef>
              <a:spcAft>
                <a:spcPts val="0"/>
              </a:spcAft>
              <a:buSzPts val="1400"/>
              <a:buNone/>
            </a:pPr>
            <a:r>
              <a:rPr lang="en-GB" b="0" i="0" dirty="0"/>
              <a:t>If there are any other materials mixed in like plastic or rubber, then these are removed and they might be recycled separately.</a:t>
            </a:r>
          </a:p>
          <a:p>
            <a:pPr marL="0" lvl="0" indent="0" algn="l" rtl="0">
              <a:lnSpc>
                <a:spcPct val="100000"/>
              </a:lnSpc>
              <a:spcBef>
                <a:spcPts val="0"/>
              </a:spcBef>
              <a:spcAft>
                <a:spcPts val="0"/>
              </a:spcAft>
              <a:buSzPts val="1400"/>
              <a:buNone/>
            </a:pPr>
            <a:r>
              <a:rPr lang="en-GB" b="0" i="0" dirty="0"/>
              <a:t>The metals are then melted down into liquids.</a:t>
            </a:r>
          </a:p>
          <a:p>
            <a:pPr marL="0" lvl="0" indent="0" algn="l" rtl="0">
              <a:lnSpc>
                <a:spcPct val="100000"/>
              </a:lnSpc>
              <a:spcBef>
                <a:spcPts val="0"/>
              </a:spcBef>
              <a:spcAft>
                <a:spcPts val="0"/>
              </a:spcAft>
              <a:buSzPts val="1400"/>
              <a:buNone/>
            </a:pPr>
            <a:r>
              <a:rPr lang="en-GB" b="0" i="0" dirty="0"/>
              <a:t>Finally, the metals are recast – that means made into new items.</a:t>
            </a:r>
          </a:p>
          <a:p>
            <a:pPr marL="0" lvl="0" indent="0" algn="l" rtl="0">
              <a:lnSpc>
                <a:spcPct val="100000"/>
              </a:lnSpc>
              <a:spcBef>
                <a:spcPts val="0"/>
              </a:spcBef>
              <a:spcAft>
                <a:spcPts val="0"/>
              </a:spcAft>
              <a:buSzPts val="1400"/>
              <a:buNone/>
            </a:pPr>
            <a:r>
              <a:rPr lang="en-GB" b="1" i="0" dirty="0"/>
              <a:t>Take the 5 steps off the screen and challenge students to remember these steps without the slide. </a:t>
            </a:r>
          </a:p>
          <a:p>
            <a:pPr marL="0" lvl="0" indent="0" algn="l" rtl="0">
              <a:lnSpc>
                <a:spcPct val="100000"/>
              </a:lnSpc>
              <a:spcBef>
                <a:spcPts val="0"/>
              </a:spcBef>
              <a:spcAft>
                <a:spcPts val="0"/>
              </a:spcAft>
              <a:buSzPts val="1400"/>
              <a:buNone/>
            </a:pPr>
            <a:endParaRPr lang="en-GB" b="1" i="0"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10362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Model teacher exposition:</a:t>
            </a:r>
          </a:p>
          <a:p>
            <a:r>
              <a:rPr lang="en-GB" dirty="0"/>
              <a:t>In year 9 we discussed the advantages and disadvantages of recycling plastic. Today we will do the same but for metals.</a:t>
            </a:r>
          </a:p>
          <a:p>
            <a:r>
              <a:rPr lang="en-GB" dirty="0"/>
              <a:t>When discussing effects of recycling, we can categorise the advantages and disadvantages into social, environmental and economic effects.</a:t>
            </a:r>
          </a:p>
          <a:p>
            <a:r>
              <a:rPr lang="en-GB" i="1" dirty="0"/>
              <a:t>What do you think a social effect is? </a:t>
            </a:r>
            <a:r>
              <a:rPr lang="en-GB" b="1" i="1" dirty="0"/>
              <a:t>Something that effects people.</a:t>
            </a:r>
          </a:p>
          <a:p>
            <a:r>
              <a:rPr lang="en-GB" b="0" i="0" dirty="0"/>
              <a:t>As you might already know, in order to recycle people have to make the effort! So that is a social effect. They might need to drive to a recycling centre or separate metal items from their other waste at home. This can be an inconvenience.</a:t>
            </a:r>
          </a:p>
          <a:p>
            <a:r>
              <a:rPr lang="en-GB" b="0" i="0" dirty="0"/>
              <a:t>But on a positive note, lots of people are employed at recycling centres, so that is a positive social effect.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i="1" dirty="0"/>
              <a:t>What do you think an environmental effect is? </a:t>
            </a:r>
            <a:r>
              <a:rPr lang="en-GB" b="1" i="1" dirty="0"/>
              <a:t>Something that effects the environment.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i="0" dirty="0"/>
              <a:t>There are three main positive environmental effects of </a:t>
            </a:r>
            <a:r>
              <a:rPr lang="en-GB" b="0" i="0" dirty="0" err="1"/>
              <a:t>reycling</a:t>
            </a:r>
            <a:r>
              <a:rPr lang="en-GB" b="0" i="0" dirty="0"/>
              <a:t> metals.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i="0" dirty="0"/>
              <a:t>When we recycle, we no longer have to obtain metals from ores, so we no longer need to blast huge holes in the ground to obtain the ores. So there is far less damage to the environment/habitats. We also don’t have lots of metal waste ending up in landfill which is another way it causes less damage to the environment. The quarries often have many many heavy trucks driving in and out all day to transport the ores, so we don’t have those when we recycle more metals. Finally, we are preserving valuable metal ores so they can stay in the ground.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i="1" dirty="0"/>
              <a:t>What do you think an economic effect is? </a:t>
            </a:r>
            <a:r>
              <a:rPr lang="en-GB" b="1" i="1" dirty="0"/>
              <a:t>Something that has to do with money/the economy</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i="0" dirty="0"/>
              <a:t>It actually costs a lots of money to recycle metals. You need to pay for the people who are employed to do the work, all of the materials needed, the transport to bring the metal to the sorting centre, the energy needed to melt the metals down. So this is a disadvantage. However, it is far more expensive to extract new metals from their ores. Remember, this often involved electrolysis which needs a lot of energy!</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i="0" dirty="0"/>
              <a:t>You will need to be able to discuss the advantages and disadvantages of recycling metals, and to classify these as social, environmental and economic effects </a:t>
            </a:r>
            <a:r>
              <a:rPr lang="en-GB" b="0" i="0"/>
              <a:t>of recycling.</a:t>
            </a:r>
            <a:endParaRPr lang="en-GB" b="0" i="0" dirty="0"/>
          </a:p>
          <a:p>
            <a:endParaRPr lang="en-GB" b="0" i="1"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766765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604905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6331753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295672174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332889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141344104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24335181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048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371017784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232207164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279810827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6944032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390858205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322747204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17233356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925997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4010305"/>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a:latin typeface="Century Gothic" panose="020B0502020202020204" pitchFamily="34" charset="0"/>
              </a:rPr>
              <a:t>Refer to the ‘</a:t>
            </a:r>
            <a:r>
              <a:rPr lang="en-US" sz="1600" b="1">
                <a:latin typeface="Century Gothic" panose="020B0502020202020204" pitchFamily="34" charset="0"/>
              </a:rPr>
              <a:t>notes</a:t>
            </a:r>
            <a:r>
              <a:rPr lang="en-US" sz="160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a:latin typeface="Century Gothic" panose="020B0502020202020204" pitchFamily="34" charset="0"/>
              </a:rPr>
              <a:t>Before the lesson, </a:t>
            </a:r>
            <a:r>
              <a:rPr lang="en-US" sz="1600" b="1">
                <a:latin typeface="Century Gothic" panose="020B0502020202020204" pitchFamily="34" charset="0"/>
              </a:rPr>
              <a:t>adapt the fix-it slide </a:t>
            </a:r>
            <a:r>
              <a:rPr lang="en-US" sz="160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a:latin typeface="Century Gothic" panose="020B0502020202020204" pitchFamily="34" charset="0"/>
              </a:rPr>
              <a:t>Choose from the suggested </a:t>
            </a:r>
            <a:r>
              <a:rPr lang="en-US" sz="1600" b="1">
                <a:latin typeface="Century Gothic" panose="020B0502020202020204" pitchFamily="34" charset="0"/>
              </a:rPr>
              <a:t>activities</a:t>
            </a:r>
            <a:r>
              <a:rPr lang="en-US" sz="160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a:latin typeface="Century Gothic" panose="020B0502020202020204" pitchFamily="34" charset="0"/>
              </a:rPr>
              <a:t>These lessons are designed to occupy approximately 1 hour. To adapt for a </a:t>
            </a:r>
            <a:r>
              <a:rPr lang="en-US" sz="1600" b="1">
                <a:latin typeface="Century Gothic" panose="020B0502020202020204" pitchFamily="34" charset="0"/>
              </a:rPr>
              <a:t>shorter or longer lesson duration</a:t>
            </a:r>
            <a:r>
              <a:rPr lang="en-US" sz="1600">
                <a:latin typeface="Century Gothic" panose="020B0502020202020204" pitchFamily="34" charset="0"/>
              </a:rPr>
              <a:t> we advise you to adapt the </a:t>
            </a:r>
            <a:r>
              <a:rPr lang="en-US" sz="1600" b="1">
                <a:latin typeface="Century Gothic" panose="020B0502020202020204" pitchFamily="34" charset="0"/>
              </a:rPr>
              <a:t>activity</a:t>
            </a:r>
            <a:r>
              <a:rPr lang="en-US" sz="1600">
                <a:latin typeface="Century Gothic" panose="020B0502020202020204" pitchFamily="34" charset="0"/>
              </a:rPr>
              <a:t> section accordingly.</a:t>
            </a:r>
          </a:p>
          <a:p>
            <a:pPr marL="342900" indent="-342900">
              <a:buFont typeface="Arial" panose="020B0604020202020204" pitchFamily="34" charset="0"/>
              <a:buChar char="•"/>
            </a:pPr>
            <a:endParaRPr lang="en-US" sz="1600">
              <a:latin typeface="Century Gothic" panose="020B0502020202020204" pitchFamily="34" charset="0"/>
            </a:endParaRPr>
          </a:p>
          <a:p>
            <a:r>
              <a:rPr lang="en-US" sz="160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a:latin typeface="Century Gothic" panose="020B0502020202020204" pitchFamily="34" charset="0"/>
            </a:endParaRPr>
          </a:p>
          <a:p>
            <a:r>
              <a:rPr lang="en-US" sz="1600">
                <a:latin typeface="Century Gothic" panose="020B0502020202020204" pitchFamily="34" charset="0"/>
              </a:rPr>
              <a:t>Thank you for reading! </a:t>
            </a:r>
          </a:p>
          <a:p>
            <a:endParaRPr lang="en-US" sz="1600" b="1">
              <a:latin typeface="Century Gothic" panose="020B0502020202020204" pitchFamily="34" charset="0"/>
            </a:endParaRPr>
          </a:p>
          <a:p>
            <a:r>
              <a:rPr lang="en-US" sz="1600" b="1">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3"/>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R</a:t>
            </a:r>
            <a:r>
              <a:rPr lang="en-US" sz="2600" b="1" dirty="0">
                <a:latin typeface="Century Gothic" panose="020B0502020202020204" pitchFamily="34" charset="0"/>
              </a:rPr>
              <a:t>ecycling </a:t>
            </a:r>
            <a:r>
              <a:rPr lang="en-US" dirty="0">
                <a:latin typeface="Century Gothic" panose="020B0502020202020204" pitchFamily="34" charset="0"/>
              </a:rPr>
              <a:t>M</a:t>
            </a:r>
            <a:r>
              <a:rPr lang="en-US" sz="2600" b="1" dirty="0">
                <a:latin typeface="Century Gothic" panose="020B0502020202020204" pitchFamily="34" charset="0"/>
              </a:rPr>
              <a:t>etals</a:t>
            </a:r>
          </a:p>
        </p:txBody>
      </p:sp>
      <p:sp>
        <p:nvSpPr>
          <p:cNvPr id="8" name="TextBox 7">
            <a:extLst>
              <a:ext uri="{FF2B5EF4-FFF2-40B4-BE49-F238E27FC236}">
                <a16:creationId xmlns:a16="http://schemas.microsoft.com/office/drawing/2014/main" id="{1F764C78-3DE1-44A0-B656-FB67A825BB1A}"/>
              </a:ext>
            </a:extLst>
          </p:cNvPr>
          <p:cNvSpPr txBox="1"/>
          <p:nvPr/>
        </p:nvSpPr>
        <p:spPr>
          <a:xfrm>
            <a:off x="212289" y="876300"/>
            <a:ext cx="11161955" cy="1200329"/>
          </a:xfrm>
          <a:prstGeom prst="rect">
            <a:avLst/>
          </a:prstGeom>
          <a:noFill/>
        </p:spPr>
        <p:txBody>
          <a:bodyPr wrap="square">
            <a:spAutoFit/>
          </a:bodyPr>
          <a:lstStyle/>
          <a:p>
            <a:r>
              <a:rPr lang="en-US" sz="2400" dirty="0">
                <a:latin typeface="Century Gothic" panose="020B0502020202020204" pitchFamily="34" charset="0"/>
              </a:rPr>
              <a:t>Many metals can be recycled.</a:t>
            </a:r>
          </a:p>
          <a:p>
            <a:endParaRPr lang="en-US" sz="2400" dirty="0">
              <a:latin typeface="Century Gothic" panose="020B0502020202020204" pitchFamily="34" charset="0"/>
            </a:endParaRPr>
          </a:p>
          <a:p>
            <a:r>
              <a:rPr lang="en-US" sz="2400" i="1" dirty="0">
                <a:latin typeface="Century Gothic" panose="020B0502020202020204" pitchFamily="34" charset="0"/>
              </a:rPr>
              <a:t>Describe the advantages and disadvantages of recycling metals.</a:t>
            </a:r>
          </a:p>
        </p:txBody>
      </p:sp>
      <p:sp>
        <p:nvSpPr>
          <p:cNvPr id="4" name="TextBox 3">
            <a:extLst>
              <a:ext uri="{FF2B5EF4-FFF2-40B4-BE49-F238E27FC236}">
                <a16:creationId xmlns:a16="http://schemas.microsoft.com/office/drawing/2014/main" id="{063CFC43-DC55-C988-911A-6F254A566471}"/>
              </a:ext>
            </a:extLst>
          </p:cNvPr>
          <p:cNvSpPr txBox="1"/>
          <p:nvPr/>
        </p:nvSpPr>
        <p:spPr>
          <a:xfrm>
            <a:off x="212288" y="2076629"/>
            <a:ext cx="11161955" cy="5262979"/>
          </a:xfrm>
          <a:prstGeom prst="rect">
            <a:avLst/>
          </a:prstGeom>
          <a:noFill/>
        </p:spPr>
        <p:txBody>
          <a:bodyPr wrap="square" rtlCol="0">
            <a:spAutoFit/>
          </a:bodyPr>
          <a:lstStyle/>
          <a:p>
            <a:r>
              <a:rPr lang="en-GB" sz="2400" b="1" u="sng" dirty="0">
                <a:solidFill>
                  <a:schemeClr val="accent2">
                    <a:lumMod val="60000"/>
                    <a:lumOff val="40000"/>
                  </a:schemeClr>
                </a:solidFill>
                <a:latin typeface="Century Gothic" panose="020B0502020202020204" pitchFamily="34" charset="0"/>
              </a:rPr>
              <a:t>Social disadvantage: </a:t>
            </a:r>
          </a:p>
          <a:p>
            <a:pPr marL="342900" indent="-342900">
              <a:buFont typeface="Arial" panose="020B0604020202020204" pitchFamily="34" charset="0"/>
              <a:buChar char="•"/>
            </a:pPr>
            <a:r>
              <a:rPr lang="en-GB" sz="2400" b="1" dirty="0">
                <a:solidFill>
                  <a:schemeClr val="accent2">
                    <a:lumMod val="60000"/>
                    <a:lumOff val="40000"/>
                  </a:schemeClr>
                </a:solidFill>
                <a:latin typeface="Century Gothic" panose="020B0502020202020204" pitchFamily="34" charset="0"/>
              </a:rPr>
              <a:t>People have to make the effort to sort and recycle their metal waste.</a:t>
            </a:r>
          </a:p>
          <a:p>
            <a:r>
              <a:rPr lang="en-GB" sz="2400" b="1" u="sng" dirty="0">
                <a:solidFill>
                  <a:schemeClr val="accent2">
                    <a:lumMod val="60000"/>
                    <a:lumOff val="40000"/>
                  </a:schemeClr>
                </a:solidFill>
                <a:latin typeface="Century Gothic" panose="020B0502020202020204" pitchFamily="34" charset="0"/>
              </a:rPr>
              <a:t>Social advantage: </a:t>
            </a:r>
          </a:p>
          <a:p>
            <a:pPr marL="342900" indent="-342900">
              <a:buFont typeface="Arial" panose="020B0604020202020204" pitchFamily="34" charset="0"/>
              <a:buChar char="•"/>
            </a:pPr>
            <a:r>
              <a:rPr lang="en-GB" sz="2400" b="1" dirty="0">
                <a:solidFill>
                  <a:schemeClr val="accent2">
                    <a:lumMod val="60000"/>
                    <a:lumOff val="40000"/>
                  </a:schemeClr>
                </a:solidFill>
                <a:latin typeface="Century Gothic" panose="020B0502020202020204" pitchFamily="34" charset="0"/>
              </a:rPr>
              <a:t>The recycling of metals provides jobs for people.</a:t>
            </a:r>
          </a:p>
          <a:p>
            <a:r>
              <a:rPr lang="en-GB" sz="2400" b="1" u="sng" dirty="0">
                <a:solidFill>
                  <a:schemeClr val="accent2">
                    <a:lumMod val="60000"/>
                    <a:lumOff val="40000"/>
                  </a:schemeClr>
                </a:solidFill>
                <a:latin typeface="Century Gothic" panose="020B0502020202020204" pitchFamily="34" charset="0"/>
              </a:rPr>
              <a:t>Environmental advantages: </a:t>
            </a:r>
          </a:p>
          <a:p>
            <a:pPr marL="342900" indent="-342900">
              <a:buFont typeface="Arial" panose="020B0604020202020204" pitchFamily="34" charset="0"/>
              <a:buChar char="•"/>
            </a:pPr>
            <a:r>
              <a:rPr lang="en-GB" sz="2400" b="1" dirty="0">
                <a:solidFill>
                  <a:schemeClr val="accent2">
                    <a:lumMod val="60000"/>
                    <a:lumOff val="40000"/>
                  </a:schemeClr>
                </a:solidFill>
                <a:latin typeface="Century Gothic" panose="020B0502020202020204" pitchFamily="34" charset="0"/>
              </a:rPr>
              <a:t>Less damage to the environment as no quarries or mines are required.</a:t>
            </a:r>
          </a:p>
          <a:p>
            <a:pPr marL="342900" indent="-342900">
              <a:buFont typeface="Arial" panose="020B0604020202020204" pitchFamily="34" charset="0"/>
              <a:buChar char="•"/>
            </a:pPr>
            <a:r>
              <a:rPr lang="en-GB" sz="2400" b="1" dirty="0">
                <a:solidFill>
                  <a:schemeClr val="accent2">
                    <a:lumMod val="60000"/>
                    <a:lumOff val="40000"/>
                  </a:schemeClr>
                </a:solidFill>
                <a:latin typeface="Century Gothic" panose="020B0502020202020204" pitchFamily="34" charset="0"/>
              </a:rPr>
              <a:t>Less noise pollution from heavy traffic from quarries</a:t>
            </a:r>
          </a:p>
          <a:p>
            <a:pPr marL="342900" indent="-342900">
              <a:buFont typeface="Arial" panose="020B0604020202020204" pitchFamily="34" charset="0"/>
              <a:buChar char="•"/>
            </a:pPr>
            <a:r>
              <a:rPr lang="en-GB" sz="2400" b="1" dirty="0">
                <a:solidFill>
                  <a:schemeClr val="accent2">
                    <a:lumMod val="60000"/>
                    <a:lumOff val="40000"/>
                  </a:schemeClr>
                </a:solidFill>
                <a:latin typeface="Century Gothic" panose="020B0502020202020204" pitchFamily="34" charset="0"/>
              </a:rPr>
              <a:t>Valuable raw materials are preserved.</a:t>
            </a:r>
          </a:p>
          <a:p>
            <a:r>
              <a:rPr lang="en-GB" sz="2400" b="1" u="sng" dirty="0">
                <a:solidFill>
                  <a:schemeClr val="accent2">
                    <a:lumMod val="60000"/>
                    <a:lumOff val="40000"/>
                  </a:schemeClr>
                </a:solidFill>
                <a:latin typeface="Century Gothic" panose="020B0502020202020204" pitchFamily="34" charset="0"/>
              </a:rPr>
              <a:t>Economic disadvantage: </a:t>
            </a:r>
          </a:p>
          <a:p>
            <a:pPr marL="342900" indent="-342900">
              <a:buFont typeface="Arial" panose="020B0604020202020204" pitchFamily="34" charset="0"/>
              <a:buChar char="•"/>
            </a:pPr>
            <a:r>
              <a:rPr lang="en-GB" sz="2400" b="1" dirty="0">
                <a:solidFill>
                  <a:schemeClr val="accent2">
                    <a:lumMod val="60000"/>
                    <a:lumOff val="40000"/>
                  </a:schemeClr>
                </a:solidFill>
                <a:latin typeface="Century Gothic" panose="020B0502020202020204" pitchFamily="34" charset="0"/>
              </a:rPr>
              <a:t>Sorting and recycling metals costs a lot of money</a:t>
            </a:r>
          </a:p>
          <a:p>
            <a:r>
              <a:rPr lang="en-GB" sz="2400" b="1" u="sng" dirty="0">
                <a:solidFill>
                  <a:schemeClr val="accent2">
                    <a:lumMod val="60000"/>
                    <a:lumOff val="40000"/>
                  </a:schemeClr>
                </a:solidFill>
                <a:latin typeface="Century Gothic" panose="020B0502020202020204" pitchFamily="34" charset="0"/>
              </a:rPr>
              <a:t>Economic advantage: </a:t>
            </a:r>
          </a:p>
          <a:p>
            <a:pPr marL="342900" indent="-342900">
              <a:buFont typeface="Arial" panose="020B0604020202020204" pitchFamily="34" charset="0"/>
              <a:buChar char="•"/>
            </a:pPr>
            <a:r>
              <a:rPr lang="en-GB" sz="2400" b="1" dirty="0">
                <a:solidFill>
                  <a:schemeClr val="accent2">
                    <a:lumMod val="60000"/>
                    <a:lumOff val="40000"/>
                  </a:schemeClr>
                </a:solidFill>
                <a:latin typeface="Century Gothic" panose="020B0502020202020204" pitchFamily="34" charset="0"/>
              </a:rPr>
              <a:t>It costs less to recycle metals than it does to extract new metals from ores.</a:t>
            </a:r>
          </a:p>
          <a:p>
            <a:pPr marL="342900" indent="-342900">
              <a:buFont typeface="Arial" panose="020B0604020202020204" pitchFamily="34" charset="0"/>
              <a:buChar char="•"/>
            </a:pPr>
            <a:endParaRPr lang="en-GB" sz="2400" b="1" dirty="0">
              <a:solidFill>
                <a:schemeClr val="accent2">
                  <a:lumMod val="60000"/>
                  <a:lumOff val="40000"/>
                </a:schemeClr>
              </a:solidFill>
              <a:latin typeface="Century Gothic" panose="020B0502020202020204" pitchFamily="34" charset="0"/>
            </a:endParaRPr>
          </a:p>
        </p:txBody>
      </p:sp>
    </p:spTree>
    <p:extLst>
      <p:ext uri="{BB962C8B-B14F-4D97-AF65-F5344CB8AC3E}">
        <p14:creationId xmlns:p14="http://schemas.microsoft.com/office/powerpoint/2010/main" val="3184606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fade">
                                      <p:cBhvr>
                                        <p:cTn id="23" dur="500"/>
                                        <p:tgtEl>
                                          <p:spTgt spid="4">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4">
                                            <p:txEl>
                                              <p:pRg st="5" end="5"/>
                                            </p:txEl>
                                          </p:spTgt>
                                        </p:tgtEl>
                                        <p:attrNameLst>
                                          <p:attrName>style.visibility</p:attrName>
                                        </p:attrNameLst>
                                      </p:cBhvr>
                                      <p:to>
                                        <p:strVal val="visible"/>
                                      </p:to>
                                    </p:set>
                                    <p:animEffect transition="in" filter="fade">
                                      <p:cBhvr>
                                        <p:cTn id="26" dur="500"/>
                                        <p:tgtEl>
                                          <p:spTgt spid="4">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animEffect transition="in" filter="fade">
                                      <p:cBhvr>
                                        <p:cTn id="29" dur="500"/>
                                        <p:tgtEl>
                                          <p:spTgt spid="4">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
                                            <p:txEl>
                                              <p:pRg st="7" end="7"/>
                                            </p:txEl>
                                          </p:spTgt>
                                        </p:tgtEl>
                                        <p:attrNameLst>
                                          <p:attrName>style.visibility</p:attrName>
                                        </p:attrNameLst>
                                      </p:cBhvr>
                                      <p:to>
                                        <p:strVal val="visible"/>
                                      </p:to>
                                    </p:set>
                                    <p:animEffect transition="in" filter="fade">
                                      <p:cBhvr>
                                        <p:cTn id="32" dur="500"/>
                                        <p:tgtEl>
                                          <p:spTgt spid="4">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animEffect transition="in" filter="fade">
                                      <p:cBhvr>
                                        <p:cTn id="37" dur="500"/>
                                        <p:tgtEl>
                                          <p:spTgt spid="4">
                                            <p:txEl>
                                              <p:pRg st="8" end="8"/>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4">
                                            <p:txEl>
                                              <p:pRg st="9" end="9"/>
                                            </p:txEl>
                                          </p:spTgt>
                                        </p:tgtEl>
                                        <p:attrNameLst>
                                          <p:attrName>style.visibility</p:attrName>
                                        </p:attrNameLst>
                                      </p:cBhvr>
                                      <p:to>
                                        <p:strVal val="visible"/>
                                      </p:to>
                                    </p:set>
                                    <p:animEffect transition="in" filter="fade">
                                      <p:cBhvr>
                                        <p:cTn id="40" dur="500"/>
                                        <p:tgtEl>
                                          <p:spTgt spid="4">
                                            <p:txEl>
                                              <p:pRg st="9" end="9"/>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4">
                                            <p:txEl>
                                              <p:pRg st="10" end="10"/>
                                            </p:txEl>
                                          </p:spTgt>
                                        </p:tgtEl>
                                        <p:attrNameLst>
                                          <p:attrName>style.visibility</p:attrName>
                                        </p:attrNameLst>
                                      </p:cBhvr>
                                      <p:to>
                                        <p:strVal val="visible"/>
                                      </p:to>
                                    </p:set>
                                    <p:animEffect transition="in" filter="fade">
                                      <p:cBhvr>
                                        <p:cTn id="45" dur="500"/>
                                        <p:tgtEl>
                                          <p:spTgt spid="4">
                                            <p:txEl>
                                              <p:pRg st="10" end="10"/>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4">
                                            <p:txEl>
                                              <p:pRg st="11" end="11"/>
                                            </p:txEl>
                                          </p:spTgt>
                                        </p:tgtEl>
                                        <p:attrNameLst>
                                          <p:attrName>style.visibility</p:attrName>
                                        </p:attrNameLst>
                                      </p:cBhvr>
                                      <p:to>
                                        <p:strVal val="visible"/>
                                      </p:to>
                                    </p:set>
                                    <p:animEffect transition="in" filter="fade">
                                      <p:cBhvr>
                                        <p:cTn id="48" dur="500"/>
                                        <p:tgtEl>
                                          <p:spTgt spid="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clipart&#10;&#10;Description automatically generated">
            <a:extLst>
              <a:ext uri="{FF2B5EF4-FFF2-40B4-BE49-F238E27FC236}">
                <a16:creationId xmlns:a16="http://schemas.microsoft.com/office/drawing/2014/main" id="{07CE382B-5702-EB0C-164C-A6B41B143B10}"/>
              </a:ext>
            </a:extLst>
          </p:cNvPr>
          <p:cNvPicPr>
            <a:picLocks noChangeAspect="1"/>
          </p:cNvPicPr>
          <p:nvPr/>
        </p:nvPicPr>
        <p:blipFill>
          <a:blip r:embed="rId3"/>
          <a:stretch>
            <a:fillRect/>
          </a:stretch>
        </p:blipFill>
        <p:spPr>
          <a:xfrm>
            <a:off x="-267628" y="-1"/>
            <a:ext cx="11875023" cy="6893079"/>
          </a:xfrm>
          <a:prstGeom prst="rect">
            <a:avLst/>
          </a:prstGeom>
        </p:spPr>
      </p:pic>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p:txBody>
          <a:bodyPr/>
          <a:lstStyle/>
          <a:p>
            <a:r>
              <a:rPr lang="en-US" dirty="0">
                <a:solidFill>
                  <a:schemeClr val="bg1"/>
                </a:solidFill>
                <a:latin typeface="Century Gothic" panose="020B0502020202020204" pitchFamily="34" charset="0"/>
              </a:rPr>
              <a:t>Imagine you work for the local council</a:t>
            </a:r>
          </a:p>
        </p:txBody>
      </p:sp>
      <p:sp>
        <p:nvSpPr>
          <p:cNvPr id="7" name="TextBox 6">
            <a:extLst>
              <a:ext uri="{FF2B5EF4-FFF2-40B4-BE49-F238E27FC236}">
                <a16:creationId xmlns:a16="http://schemas.microsoft.com/office/drawing/2014/main" id="{214D0EE5-65DC-1344-B36C-DE952B151EDE}"/>
              </a:ext>
            </a:extLst>
          </p:cNvPr>
          <p:cNvSpPr txBox="1"/>
          <p:nvPr/>
        </p:nvSpPr>
        <p:spPr>
          <a:xfrm>
            <a:off x="4973445" y="1251993"/>
            <a:ext cx="6222380" cy="2554545"/>
          </a:xfrm>
          <a:prstGeom prst="rect">
            <a:avLst/>
          </a:prstGeom>
          <a:noFill/>
          <a:ln>
            <a:noFill/>
          </a:ln>
        </p:spPr>
        <p:txBody>
          <a:bodyPr wrap="square" rtlCol="0">
            <a:spAutoFit/>
          </a:bodyPr>
          <a:lstStyle/>
          <a:p>
            <a:r>
              <a:rPr lang="en-US" sz="4000" b="1" dirty="0">
                <a:solidFill>
                  <a:schemeClr val="bg1"/>
                </a:solidFill>
                <a:latin typeface="Century Gothic" panose="020B0502020202020204" pitchFamily="34" charset="0"/>
              </a:rPr>
              <a:t>Discuss: What could you do to convince more people and businesses to recycle metals?</a:t>
            </a:r>
          </a:p>
        </p:txBody>
      </p:sp>
      <p:sp>
        <p:nvSpPr>
          <p:cNvPr id="8" name="TextBox 7">
            <a:extLst>
              <a:ext uri="{FF2B5EF4-FFF2-40B4-BE49-F238E27FC236}">
                <a16:creationId xmlns:a16="http://schemas.microsoft.com/office/drawing/2014/main" id="{E7589F2D-BE4D-A3B9-8328-3FC8B40E3782}"/>
              </a:ext>
            </a:extLst>
          </p:cNvPr>
          <p:cNvSpPr txBox="1"/>
          <p:nvPr/>
        </p:nvSpPr>
        <p:spPr>
          <a:xfrm>
            <a:off x="4698382" y="4636511"/>
            <a:ext cx="6909013" cy="400110"/>
          </a:xfrm>
          <a:prstGeom prst="rect">
            <a:avLst/>
          </a:prstGeom>
          <a:noFill/>
        </p:spPr>
        <p:txBody>
          <a:bodyPr wrap="square" lIns="91440" tIns="45720" rIns="91440" bIns="45720" anchor="t">
            <a:spAutoFit/>
          </a:bodyPr>
          <a:lstStyle/>
          <a:p>
            <a:pPr marL="342900" indent="-342900" algn="l">
              <a:spcAft>
                <a:spcPts val="0"/>
              </a:spcAft>
              <a:buFont typeface="Arial" panose="020B0604020202020204" pitchFamily="34" charset="0"/>
              <a:buChar char="•"/>
            </a:pPr>
            <a:endParaRPr lang="en-GB" sz="2000" b="1" i="0" dirty="0">
              <a:solidFill>
                <a:schemeClr val="bg1"/>
              </a:solidFill>
              <a:effectLst/>
              <a:latin typeface="Century Gothic" panose="020B0502020202020204" pitchFamily="34" charset="0"/>
            </a:endParaRPr>
          </a:p>
        </p:txBody>
      </p:sp>
    </p:spTree>
    <p:extLst>
      <p:ext uri="{BB962C8B-B14F-4D97-AF65-F5344CB8AC3E}">
        <p14:creationId xmlns:p14="http://schemas.microsoft.com/office/powerpoint/2010/main" val="3509220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a:latin typeface="Century Gothic" panose="020B0502020202020204" pitchFamily="34" charset="0"/>
              </a:rPr>
              <a:t>Drill</a:t>
            </a:r>
            <a:endParaRPr lang="en-US" sz="280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5" y="915710"/>
            <a:ext cx="11060329" cy="2677656"/>
          </a:xfrm>
          <a:prstGeom prst="rect">
            <a:avLst/>
          </a:prstGeom>
          <a:noFill/>
        </p:spPr>
        <p:txBody>
          <a:bodyPr wrap="square">
            <a:spAutoFit/>
          </a:bodyPr>
          <a:lstStyle/>
          <a:p>
            <a:pPr marL="457200" indent="-457200">
              <a:buAutoNum type="arabicPeriod"/>
            </a:pPr>
            <a:r>
              <a:rPr lang="en-GB" sz="2400" dirty="0">
                <a:latin typeface="Century Gothic" panose="020B0502020202020204" pitchFamily="34" charset="0"/>
              </a:rPr>
              <a:t>What does recycling metals involve?</a:t>
            </a:r>
          </a:p>
          <a:p>
            <a:pPr marL="457200" indent="-457200">
              <a:buAutoNum type="arabicPeriod"/>
            </a:pPr>
            <a:r>
              <a:rPr lang="en-GB" sz="2400" dirty="0">
                <a:latin typeface="Century Gothic" panose="020B0502020202020204" pitchFamily="34" charset="0"/>
              </a:rPr>
              <a:t>What does it mean to recast a molten metal?</a:t>
            </a:r>
          </a:p>
          <a:p>
            <a:pPr marL="457200" indent="-457200">
              <a:buAutoNum type="arabicPeriod"/>
            </a:pPr>
            <a:r>
              <a:rPr lang="en-GB" sz="2400" dirty="0">
                <a:latin typeface="Century Gothic" panose="020B0502020202020204" pitchFamily="34" charset="0"/>
              </a:rPr>
              <a:t>Describe a social advantage of recycling metals.</a:t>
            </a:r>
          </a:p>
          <a:p>
            <a:pPr marL="457200" indent="-457200">
              <a:buAutoNum type="arabicPeriod"/>
            </a:pPr>
            <a:r>
              <a:rPr lang="en-GB" sz="2400" dirty="0">
                <a:latin typeface="Century Gothic" panose="020B0502020202020204" pitchFamily="34" charset="0"/>
              </a:rPr>
              <a:t>Describe a social disadvantage of recycling metals.</a:t>
            </a:r>
          </a:p>
          <a:p>
            <a:pPr marL="457200" indent="-457200">
              <a:buAutoNum type="arabicPeriod"/>
            </a:pPr>
            <a:r>
              <a:rPr lang="en-GB" sz="2400" dirty="0">
                <a:latin typeface="Century Gothic" panose="020B0502020202020204" pitchFamily="34" charset="0"/>
              </a:rPr>
              <a:t>Describe an environmental advantage of recycling metals.</a:t>
            </a:r>
          </a:p>
          <a:p>
            <a:pPr marL="457200" indent="-457200">
              <a:buAutoNum type="arabicPeriod"/>
            </a:pPr>
            <a:r>
              <a:rPr lang="en-GB" sz="2400" dirty="0">
                <a:latin typeface="Century Gothic" panose="020B0502020202020204" pitchFamily="34" charset="0"/>
              </a:rPr>
              <a:t>Describe an economic advantage of recycling metals.</a:t>
            </a:r>
          </a:p>
          <a:p>
            <a:pPr marL="457200" indent="-457200">
              <a:buAutoNum type="arabicPeriod"/>
            </a:pPr>
            <a:r>
              <a:rPr lang="en-GB" sz="2400" dirty="0">
                <a:latin typeface="Century Gothic" panose="020B0502020202020204" pitchFamily="34" charset="0"/>
              </a:rPr>
              <a:t>Describe an economic disadvantage of recycling metals.</a:t>
            </a:r>
          </a:p>
        </p:txBody>
      </p:sp>
    </p:spTree>
    <p:extLst>
      <p:ext uri="{BB962C8B-B14F-4D97-AF65-F5344CB8AC3E}">
        <p14:creationId xmlns:p14="http://schemas.microsoft.com/office/powerpoint/2010/main" val="353383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271058" y="917644"/>
            <a:ext cx="11311342" cy="4893647"/>
          </a:xfrm>
          <a:prstGeom prst="rect">
            <a:avLst/>
          </a:prstGeom>
          <a:noFill/>
        </p:spPr>
        <p:txBody>
          <a:bodyPr wrap="square">
            <a:spAutoFit/>
          </a:bodyPr>
          <a:lstStyle/>
          <a:p>
            <a:pPr marL="457200" indent="-457200">
              <a:buFont typeface="+mj-lt"/>
              <a:buAutoNum type="arabicPeriod"/>
            </a:pPr>
            <a:r>
              <a:rPr lang="en-GB" sz="2400" b="1" dirty="0">
                <a:solidFill>
                  <a:schemeClr val="accent2">
                    <a:lumMod val="60000"/>
                    <a:lumOff val="40000"/>
                  </a:schemeClr>
                </a:solidFill>
                <a:latin typeface="Century Gothic" panose="020B0502020202020204" pitchFamily="34" charset="0"/>
              </a:rPr>
              <a:t>Recycling metals involves collecting used metal items and turning them into new metal items</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Recasting a metal means shaping a molten metal to make a new product</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A social advantage of recycling metals is that it provides jobs</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A social disadvantage of recycling metals is that people have to make the effort to sort and recycle their metal waste.</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An environmental advantage of recycling metals is that valuable raw materials are preserved.</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An economic advantage of recycling metals is that it costs less than extracting metals from ores</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An economic disadvantage of recycling metals is that it costs a lot of money.</a:t>
            </a: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p:txBody>
          <a:bodyPr>
            <a:normAutofit/>
          </a:bodyPr>
          <a:lstStyle/>
          <a:p>
            <a:r>
              <a:rPr lang="en-GB" sz="2800">
                <a:latin typeface="Century Gothic" panose="020B0502020202020204" pitchFamily="34" charset="0"/>
              </a:rPr>
              <a:t>Drill answers</a:t>
            </a:r>
            <a:endParaRPr lang="en-US" sz="2800">
              <a:latin typeface="Century Gothic" panose="020B0502020202020204" pitchFamily="34" charset="0"/>
            </a:endParaRPr>
          </a:p>
        </p:txBody>
      </p:sp>
    </p:spTree>
    <p:extLst>
      <p:ext uri="{BB962C8B-B14F-4D97-AF65-F5344CB8AC3E}">
        <p14:creationId xmlns:p14="http://schemas.microsoft.com/office/powerpoint/2010/main" val="9284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263957" y="136284"/>
            <a:ext cx="11116195" cy="703584"/>
          </a:xfrm>
        </p:spPr>
        <p:txBody>
          <a:bodyPr>
            <a:noAutofit/>
          </a:bodyPr>
          <a:lstStyle/>
          <a:p>
            <a:r>
              <a:rPr lang="en-GB" dirty="0">
                <a:latin typeface="Century Gothic" panose="020B0502020202020204" pitchFamily="34" charset="0"/>
              </a:rPr>
              <a:t>I: Explain: </a:t>
            </a:r>
            <a:r>
              <a:rPr lang="en-GB" i="1" dirty="0">
                <a:latin typeface="Century Gothic" panose="020B0502020202020204" pitchFamily="34" charset="0"/>
              </a:rPr>
              <a:t>to use scientific understanding to make something clear or state the reason for something happening</a:t>
            </a:r>
          </a:p>
        </p:txBody>
      </p:sp>
      <p:sp>
        <p:nvSpPr>
          <p:cNvPr id="6" name="TextBox 5">
            <a:extLst>
              <a:ext uri="{FF2B5EF4-FFF2-40B4-BE49-F238E27FC236}">
                <a16:creationId xmlns:a16="http://schemas.microsoft.com/office/drawing/2014/main" id="{738BD3D1-C602-476B-9ED5-198C26001B3D}"/>
              </a:ext>
            </a:extLst>
          </p:cNvPr>
          <p:cNvSpPr txBox="1"/>
          <p:nvPr/>
        </p:nvSpPr>
        <p:spPr>
          <a:xfrm>
            <a:off x="250069" y="1360475"/>
            <a:ext cx="6473460" cy="2215991"/>
          </a:xfrm>
          <a:prstGeom prst="rect">
            <a:avLst/>
          </a:prstGeom>
          <a:noFill/>
          <a:ln>
            <a:noFill/>
          </a:ln>
        </p:spPr>
        <p:txBody>
          <a:bodyPr wrap="square" rtlCol="0">
            <a:spAutoFit/>
          </a:bodyPr>
          <a:lstStyle/>
          <a:p>
            <a:r>
              <a:rPr lang="en-US" sz="2300" dirty="0">
                <a:latin typeface="Century Gothic" panose="020B0502020202020204" pitchFamily="34" charset="0"/>
              </a:rPr>
              <a:t>Copper ores are becoming harder and harder to find. One solution to meet the demand for copper is to recycle copper items.</a:t>
            </a:r>
          </a:p>
          <a:p>
            <a:endParaRPr lang="en-US" sz="2300" dirty="0">
              <a:latin typeface="Century Gothic" panose="020B0502020202020204" pitchFamily="34" charset="0"/>
            </a:endParaRPr>
          </a:p>
          <a:p>
            <a:r>
              <a:rPr lang="en-US" sz="2300" b="1" dirty="0">
                <a:solidFill>
                  <a:srgbClr val="009193"/>
                </a:solidFill>
                <a:latin typeface="Century Gothic" panose="020B0502020202020204" pitchFamily="34" charset="0"/>
              </a:rPr>
              <a:t>Explain</a:t>
            </a:r>
            <a:r>
              <a:rPr lang="en-US" sz="2300" dirty="0">
                <a:latin typeface="Century Gothic" panose="020B0502020202020204" pitchFamily="34" charset="0"/>
              </a:rPr>
              <a:t> why copper should be recycled. </a:t>
            </a:r>
          </a:p>
        </p:txBody>
      </p:sp>
      <p:pic>
        <p:nvPicPr>
          <p:cNvPr id="9" name="Picture 8" descr="Shape, arrow&#10;&#10;Description automatically generated">
            <a:extLst>
              <a:ext uri="{FF2B5EF4-FFF2-40B4-BE49-F238E27FC236}">
                <a16:creationId xmlns:a16="http://schemas.microsoft.com/office/drawing/2014/main" id="{5D69EB30-32DD-094C-AE1D-2FF7B9DDF3F9}"/>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5E18227F-DA61-6647-9DE3-5E3A23DC6BAB}"/>
              </a:ext>
            </a:extLst>
          </p:cNvPr>
          <p:cNvSpPr txBox="1"/>
          <p:nvPr/>
        </p:nvSpPr>
        <p:spPr>
          <a:xfrm>
            <a:off x="218037" y="1052938"/>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1" name="TextBox 10">
            <a:extLst>
              <a:ext uri="{FF2B5EF4-FFF2-40B4-BE49-F238E27FC236}">
                <a16:creationId xmlns:a16="http://schemas.microsoft.com/office/drawing/2014/main" id="{DD7525C3-BC91-8645-85A8-17D602AD2765}"/>
              </a:ext>
            </a:extLst>
          </p:cNvPr>
          <p:cNvSpPr txBox="1"/>
          <p:nvPr/>
        </p:nvSpPr>
        <p:spPr>
          <a:xfrm>
            <a:off x="263516" y="3682350"/>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4E956AFC-6BBA-6145-846E-490D81754052}"/>
              </a:ext>
            </a:extLst>
          </p:cNvPr>
          <p:cNvSpPr/>
          <p:nvPr/>
        </p:nvSpPr>
        <p:spPr>
          <a:xfrm>
            <a:off x="6915462" y="1151290"/>
            <a:ext cx="4267200" cy="3416320"/>
          </a:xfrm>
          <a:prstGeom prst="rect">
            <a:avLst/>
          </a:prstGeom>
        </p:spPr>
        <p:txBody>
          <a:bodyPr wrap="square">
            <a:spAutoFit/>
          </a:bodyPr>
          <a:lstStyle/>
          <a:p>
            <a:r>
              <a:rPr lang="en-GB" sz="2400">
                <a:latin typeface="Century Gothic" panose="020B0502020202020204" pitchFamily="34" charset="0"/>
              </a:rPr>
              <a:t>To ‘explain’ your answer should:</a:t>
            </a:r>
          </a:p>
          <a:p>
            <a:endParaRPr lang="en-GB" sz="2400">
              <a:latin typeface="Century Gothic" panose="020B0502020202020204" pitchFamily="34" charset="0"/>
            </a:endParaRPr>
          </a:p>
          <a:p>
            <a:pPr indent="-285750">
              <a:buFont typeface="Arial" panose="020B0604020202020204" pitchFamily="34" charset="0"/>
              <a:buChar char="•"/>
            </a:pPr>
            <a:r>
              <a:rPr lang="en-GB" sz="2400">
                <a:latin typeface="Century Gothic" panose="020B0502020202020204" pitchFamily="34" charset="0"/>
              </a:rPr>
              <a:t>Begin with a </a:t>
            </a:r>
            <a:r>
              <a:rPr lang="en-GB" sz="2400" b="1">
                <a:latin typeface="Century Gothic" panose="020B0502020202020204" pitchFamily="34" charset="0"/>
              </a:rPr>
              <a:t>scientific statement</a:t>
            </a:r>
            <a:r>
              <a:rPr lang="en-GB" sz="2400">
                <a:latin typeface="Century Gothic" panose="020B0502020202020204" pitchFamily="34" charset="0"/>
              </a:rPr>
              <a:t>. </a:t>
            </a:r>
          </a:p>
          <a:p>
            <a:pPr indent="-285750">
              <a:buFont typeface="Arial" panose="020B0604020202020204" pitchFamily="34" charset="0"/>
              <a:buChar char="•"/>
            </a:pPr>
            <a:r>
              <a:rPr lang="en-GB" sz="2400">
                <a:latin typeface="Century Gothic" panose="020B0502020202020204" pitchFamily="34" charset="0"/>
              </a:rPr>
              <a:t>Use ‘this means that’, ‘because’ or ‘so’ </a:t>
            </a:r>
            <a:r>
              <a:rPr lang="en-GB" sz="2400" b="1">
                <a:latin typeface="Century Gothic" panose="020B0502020202020204" pitchFamily="34" charset="0"/>
              </a:rPr>
              <a:t>to link your statement to the question</a:t>
            </a:r>
            <a:r>
              <a:rPr lang="en-GB" sz="2400">
                <a:latin typeface="Century Gothic" panose="020B0502020202020204" pitchFamily="34" charset="0"/>
              </a:rPr>
              <a:t>.</a:t>
            </a:r>
          </a:p>
        </p:txBody>
      </p:sp>
      <p:sp>
        <p:nvSpPr>
          <p:cNvPr id="4" name="TextBox 3">
            <a:extLst>
              <a:ext uri="{FF2B5EF4-FFF2-40B4-BE49-F238E27FC236}">
                <a16:creationId xmlns:a16="http://schemas.microsoft.com/office/drawing/2014/main" id="{038EA759-C322-7C7E-D2F5-5085A4287B16}"/>
              </a:ext>
            </a:extLst>
          </p:cNvPr>
          <p:cNvSpPr txBox="1"/>
          <p:nvPr/>
        </p:nvSpPr>
        <p:spPr>
          <a:xfrm>
            <a:off x="369635" y="4114210"/>
            <a:ext cx="6422606" cy="1477328"/>
          </a:xfrm>
          <a:prstGeom prst="rect">
            <a:avLst/>
          </a:prstGeom>
          <a:noFill/>
          <a:ln>
            <a:noFill/>
          </a:ln>
        </p:spPr>
        <p:txBody>
          <a:bodyPr wrap="square" rtlCol="0">
            <a:spAutoFit/>
          </a:bodyPr>
          <a:lstStyle/>
          <a:p>
            <a:pPr marL="342900" indent="-342900">
              <a:buFont typeface="Arial" panose="020B0604020202020204" pitchFamily="34" charset="0"/>
              <a:buChar char="•"/>
            </a:pPr>
            <a:r>
              <a:rPr lang="en-GB" sz="1800" dirty="0">
                <a:solidFill>
                  <a:schemeClr val="accent2">
                    <a:lumMod val="60000"/>
                    <a:lumOff val="40000"/>
                  </a:schemeClr>
                </a:solidFill>
                <a:latin typeface="Century Gothic" panose="020B0502020202020204" pitchFamily="34" charset="0"/>
              </a:rPr>
              <a:t>Copper should be recycled to preserve valuable </a:t>
            </a:r>
            <a:r>
              <a:rPr lang="en-GB" sz="1800" b="1" dirty="0">
                <a:solidFill>
                  <a:schemeClr val="accent2">
                    <a:lumMod val="60000"/>
                    <a:lumOff val="40000"/>
                  </a:schemeClr>
                </a:solidFill>
                <a:latin typeface="Century Gothic" panose="020B0502020202020204" pitchFamily="34" charset="0"/>
              </a:rPr>
              <a:t>natural resources </a:t>
            </a:r>
            <a:r>
              <a:rPr lang="en-GB" sz="1800" dirty="0">
                <a:solidFill>
                  <a:schemeClr val="accent2">
                    <a:lumMod val="60000"/>
                    <a:lumOff val="40000"/>
                  </a:schemeClr>
                </a:solidFill>
                <a:latin typeface="Century Gothic" panose="020B0502020202020204" pitchFamily="34" charset="0"/>
              </a:rPr>
              <a:t>(ores)</a:t>
            </a:r>
          </a:p>
          <a:p>
            <a:pPr marL="342900" indent="-342900">
              <a:buFont typeface="Arial" panose="020B0604020202020204" pitchFamily="34" charset="0"/>
              <a:buChar char="•"/>
            </a:pPr>
            <a:endParaRPr lang="en-GB" dirty="0">
              <a:solidFill>
                <a:schemeClr val="accent2">
                  <a:lumMod val="60000"/>
                  <a:lumOff val="40000"/>
                </a:schemeClr>
              </a:solidFill>
              <a:latin typeface="Century Gothic" panose="020B0502020202020204" pitchFamily="34" charset="0"/>
            </a:endParaRPr>
          </a:p>
          <a:p>
            <a:pPr marL="342900" indent="-342900">
              <a:buFont typeface="Arial" panose="020B0604020202020204" pitchFamily="34" charset="0"/>
              <a:buChar char="•"/>
            </a:pPr>
            <a:r>
              <a:rPr lang="en-GB" sz="1800" dirty="0">
                <a:solidFill>
                  <a:schemeClr val="accent2">
                    <a:lumMod val="60000"/>
                    <a:lumOff val="40000"/>
                  </a:schemeClr>
                </a:solidFill>
                <a:latin typeface="Century Gothic" panose="020B0502020202020204" pitchFamily="34" charset="0"/>
              </a:rPr>
              <a:t>and because recycling is </a:t>
            </a:r>
            <a:r>
              <a:rPr lang="en-GB" sz="1800" b="1" dirty="0">
                <a:solidFill>
                  <a:schemeClr val="accent2">
                    <a:lumMod val="60000"/>
                    <a:lumOff val="40000"/>
                  </a:schemeClr>
                </a:solidFill>
                <a:latin typeface="Century Gothic" panose="020B0502020202020204" pitchFamily="34" charset="0"/>
              </a:rPr>
              <a:t>less expensive </a:t>
            </a:r>
            <a:r>
              <a:rPr lang="en-GB" sz="1800" dirty="0">
                <a:solidFill>
                  <a:schemeClr val="accent2">
                    <a:lumMod val="60000"/>
                    <a:lumOff val="40000"/>
                  </a:schemeClr>
                </a:solidFill>
                <a:latin typeface="Century Gothic" panose="020B0502020202020204" pitchFamily="34" charset="0"/>
              </a:rPr>
              <a:t>than extracting metal from its ore</a:t>
            </a:r>
          </a:p>
        </p:txBody>
      </p:sp>
    </p:spTree>
    <p:extLst>
      <p:ext uri="{BB962C8B-B14F-4D97-AF65-F5344CB8AC3E}">
        <p14:creationId xmlns:p14="http://schemas.microsoft.com/office/powerpoint/2010/main" val="862649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263957" y="136284"/>
            <a:ext cx="11116195" cy="703584"/>
          </a:xfrm>
        </p:spPr>
        <p:txBody>
          <a:bodyPr>
            <a:noAutofit/>
          </a:bodyPr>
          <a:lstStyle/>
          <a:p>
            <a:r>
              <a:rPr lang="en-GB" dirty="0">
                <a:latin typeface="Century Gothic" panose="020B0502020202020204" pitchFamily="34" charset="0"/>
              </a:rPr>
              <a:t>We: Explain: </a:t>
            </a:r>
            <a:r>
              <a:rPr lang="en-GB" i="1" dirty="0">
                <a:latin typeface="Century Gothic" panose="020B0502020202020204" pitchFamily="34" charset="0"/>
              </a:rPr>
              <a:t>to use scientific understanding to make something clear or state the reason for something happening</a:t>
            </a:r>
          </a:p>
        </p:txBody>
      </p:sp>
      <p:sp>
        <p:nvSpPr>
          <p:cNvPr id="6" name="TextBox 5">
            <a:extLst>
              <a:ext uri="{FF2B5EF4-FFF2-40B4-BE49-F238E27FC236}">
                <a16:creationId xmlns:a16="http://schemas.microsoft.com/office/drawing/2014/main" id="{738BD3D1-C602-476B-9ED5-198C26001B3D}"/>
              </a:ext>
            </a:extLst>
          </p:cNvPr>
          <p:cNvSpPr txBox="1"/>
          <p:nvPr/>
        </p:nvSpPr>
        <p:spPr>
          <a:xfrm>
            <a:off x="250069" y="1360475"/>
            <a:ext cx="6473460" cy="2215991"/>
          </a:xfrm>
          <a:prstGeom prst="rect">
            <a:avLst/>
          </a:prstGeom>
          <a:noFill/>
          <a:ln>
            <a:noFill/>
          </a:ln>
        </p:spPr>
        <p:txBody>
          <a:bodyPr wrap="square" rtlCol="0">
            <a:spAutoFit/>
          </a:bodyPr>
          <a:lstStyle/>
          <a:p>
            <a:r>
              <a:rPr lang="en-US" sz="2300" dirty="0">
                <a:latin typeface="Century Gothic" panose="020B0502020202020204" pitchFamily="34" charset="0"/>
              </a:rPr>
              <a:t>Aluminium metal is used to make drinks cans. It is obtained from ores within the Earth’s crust by electrolysis. Aluminium cans can be recycled. </a:t>
            </a:r>
          </a:p>
          <a:p>
            <a:endParaRPr lang="en-US" sz="2300" b="1" dirty="0">
              <a:solidFill>
                <a:srgbClr val="009193"/>
              </a:solidFill>
              <a:latin typeface="Century Gothic" panose="020B0502020202020204" pitchFamily="34" charset="0"/>
            </a:endParaRPr>
          </a:p>
          <a:p>
            <a:r>
              <a:rPr lang="en-US" sz="2300" b="1" dirty="0">
                <a:solidFill>
                  <a:srgbClr val="009193"/>
                </a:solidFill>
                <a:latin typeface="Century Gothic" panose="020B0502020202020204" pitchFamily="34" charset="0"/>
              </a:rPr>
              <a:t>Explain</a:t>
            </a:r>
            <a:r>
              <a:rPr lang="en-US" sz="2300" dirty="0">
                <a:latin typeface="Century Gothic" panose="020B0502020202020204" pitchFamily="34" charset="0"/>
              </a:rPr>
              <a:t> why aluminium should be recycled. </a:t>
            </a:r>
          </a:p>
        </p:txBody>
      </p:sp>
      <p:pic>
        <p:nvPicPr>
          <p:cNvPr id="9" name="Picture 8" descr="Shape, arrow&#10;&#10;Description automatically generated">
            <a:extLst>
              <a:ext uri="{FF2B5EF4-FFF2-40B4-BE49-F238E27FC236}">
                <a16:creationId xmlns:a16="http://schemas.microsoft.com/office/drawing/2014/main" id="{5D69EB30-32DD-094C-AE1D-2FF7B9DDF3F9}"/>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5E18227F-DA61-6647-9DE3-5E3A23DC6BAB}"/>
              </a:ext>
            </a:extLst>
          </p:cNvPr>
          <p:cNvSpPr txBox="1"/>
          <p:nvPr/>
        </p:nvSpPr>
        <p:spPr>
          <a:xfrm>
            <a:off x="218037" y="1052938"/>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1" name="TextBox 10">
            <a:extLst>
              <a:ext uri="{FF2B5EF4-FFF2-40B4-BE49-F238E27FC236}">
                <a16:creationId xmlns:a16="http://schemas.microsoft.com/office/drawing/2014/main" id="{DD7525C3-BC91-8645-85A8-17D602AD2765}"/>
              </a:ext>
            </a:extLst>
          </p:cNvPr>
          <p:cNvSpPr txBox="1"/>
          <p:nvPr/>
        </p:nvSpPr>
        <p:spPr>
          <a:xfrm>
            <a:off x="263516" y="3682350"/>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4E956AFC-6BBA-6145-846E-490D81754052}"/>
              </a:ext>
            </a:extLst>
          </p:cNvPr>
          <p:cNvSpPr/>
          <p:nvPr/>
        </p:nvSpPr>
        <p:spPr>
          <a:xfrm>
            <a:off x="6915462" y="1151290"/>
            <a:ext cx="4267200" cy="3416320"/>
          </a:xfrm>
          <a:prstGeom prst="rect">
            <a:avLst/>
          </a:prstGeom>
        </p:spPr>
        <p:txBody>
          <a:bodyPr wrap="square">
            <a:spAutoFit/>
          </a:bodyPr>
          <a:lstStyle/>
          <a:p>
            <a:r>
              <a:rPr lang="en-GB" sz="2400">
                <a:latin typeface="Century Gothic" panose="020B0502020202020204" pitchFamily="34" charset="0"/>
              </a:rPr>
              <a:t>To ‘explain’ your answer should:</a:t>
            </a:r>
          </a:p>
          <a:p>
            <a:endParaRPr lang="en-GB" sz="2400">
              <a:latin typeface="Century Gothic" panose="020B0502020202020204" pitchFamily="34" charset="0"/>
            </a:endParaRPr>
          </a:p>
          <a:p>
            <a:pPr indent="-285750">
              <a:buFont typeface="Arial" panose="020B0604020202020204" pitchFamily="34" charset="0"/>
              <a:buChar char="•"/>
            </a:pPr>
            <a:r>
              <a:rPr lang="en-GB" sz="2400">
                <a:latin typeface="Century Gothic" panose="020B0502020202020204" pitchFamily="34" charset="0"/>
              </a:rPr>
              <a:t>Begin with a </a:t>
            </a:r>
            <a:r>
              <a:rPr lang="en-GB" sz="2400" b="1">
                <a:latin typeface="Century Gothic" panose="020B0502020202020204" pitchFamily="34" charset="0"/>
              </a:rPr>
              <a:t>scientific statement</a:t>
            </a:r>
            <a:r>
              <a:rPr lang="en-GB" sz="2400">
                <a:latin typeface="Century Gothic" panose="020B0502020202020204" pitchFamily="34" charset="0"/>
              </a:rPr>
              <a:t>. </a:t>
            </a:r>
          </a:p>
          <a:p>
            <a:pPr indent="-285750">
              <a:buFont typeface="Arial" panose="020B0604020202020204" pitchFamily="34" charset="0"/>
              <a:buChar char="•"/>
            </a:pPr>
            <a:r>
              <a:rPr lang="en-GB" sz="2400">
                <a:latin typeface="Century Gothic" panose="020B0502020202020204" pitchFamily="34" charset="0"/>
              </a:rPr>
              <a:t>Use ‘this means that’, ‘because’ or ‘so’ </a:t>
            </a:r>
            <a:r>
              <a:rPr lang="en-GB" sz="2400" b="1">
                <a:latin typeface="Century Gothic" panose="020B0502020202020204" pitchFamily="34" charset="0"/>
              </a:rPr>
              <a:t>to link your statement to the question</a:t>
            </a:r>
            <a:r>
              <a:rPr lang="en-GB" sz="2400">
                <a:latin typeface="Century Gothic" panose="020B0502020202020204" pitchFamily="34" charset="0"/>
              </a:rPr>
              <a:t>.</a:t>
            </a:r>
          </a:p>
        </p:txBody>
      </p:sp>
      <p:sp>
        <p:nvSpPr>
          <p:cNvPr id="4" name="TextBox 3">
            <a:extLst>
              <a:ext uri="{FF2B5EF4-FFF2-40B4-BE49-F238E27FC236}">
                <a16:creationId xmlns:a16="http://schemas.microsoft.com/office/drawing/2014/main" id="{15321B24-8101-8D05-8687-68183DFB5F2F}"/>
              </a:ext>
            </a:extLst>
          </p:cNvPr>
          <p:cNvSpPr txBox="1"/>
          <p:nvPr/>
        </p:nvSpPr>
        <p:spPr>
          <a:xfrm>
            <a:off x="271826" y="4043696"/>
            <a:ext cx="6422606" cy="1477328"/>
          </a:xfrm>
          <a:prstGeom prst="rect">
            <a:avLst/>
          </a:prstGeom>
          <a:noFill/>
          <a:ln>
            <a:noFill/>
          </a:ln>
        </p:spPr>
        <p:txBody>
          <a:bodyPr wrap="square" rtlCol="0">
            <a:spAutoFit/>
          </a:bodyPr>
          <a:lstStyle/>
          <a:p>
            <a:pPr marL="342900" indent="-342900">
              <a:buFont typeface="Arial" panose="020B0604020202020204" pitchFamily="34" charset="0"/>
              <a:buChar char="•"/>
            </a:pPr>
            <a:r>
              <a:rPr lang="en-GB" sz="1800" dirty="0">
                <a:solidFill>
                  <a:schemeClr val="accent2">
                    <a:lumMod val="60000"/>
                    <a:lumOff val="40000"/>
                  </a:schemeClr>
                </a:solidFill>
                <a:latin typeface="Century Gothic" panose="020B0502020202020204" pitchFamily="34" charset="0"/>
              </a:rPr>
              <a:t>Aluminium cans should be recycled to preserve valuable </a:t>
            </a:r>
            <a:r>
              <a:rPr lang="en-GB" sz="1800" b="1" dirty="0">
                <a:solidFill>
                  <a:schemeClr val="accent2">
                    <a:lumMod val="60000"/>
                    <a:lumOff val="40000"/>
                  </a:schemeClr>
                </a:solidFill>
                <a:latin typeface="Century Gothic" panose="020B0502020202020204" pitchFamily="34" charset="0"/>
              </a:rPr>
              <a:t>natural resources </a:t>
            </a:r>
            <a:r>
              <a:rPr lang="en-GB" sz="1800" dirty="0">
                <a:solidFill>
                  <a:schemeClr val="accent2">
                    <a:lumMod val="60000"/>
                    <a:lumOff val="40000"/>
                  </a:schemeClr>
                </a:solidFill>
                <a:latin typeface="Century Gothic" panose="020B0502020202020204" pitchFamily="34" charset="0"/>
              </a:rPr>
              <a:t>(ores)</a:t>
            </a:r>
          </a:p>
          <a:p>
            <a:pPr marL="342900" indent="-342900">
              <a:buFont typeface="Arial" panose="020B0604020202020204" pitchFamily="34" charset="0"/>
              <a:buChar char="•"/>
            </a:pPr>
            <a:endParaRPr lang="en-GB" dirty="0">
              <a:solidFill>
                <a:schemeClr val="accent2">
                  <a:lumMod val="60000"/>
                  <a:lumOff val="40000"/>
                </a:schemeClr>
              </a:solidFill>
              <a:latin typeface="Century Gothic" panose="020B0502020202020204" pitchFamily="34" charset="0"/>
            </a:endParaRPr>
          </a:p>
          <a:p>
            <a:pPr marL="342900" indent="-342900">
              <a:buFont typeface="Arial" panose="020B0604020202020204" pitchFamily="34" charset="0"/>
              <a:buChar char="•"/>
            </a:pPr>
            <a:r>
              <a:rPr lang="en-GB" sz="1800" dirty="0">
                <a:solidFill>
                  <a:schemeClr val="accent2">
                    <a:lumMod val="60000"/>
                    <a:lumOff val="40000"/>
                  </a:schemeClr>
                </a:solidFill>
                <a:latin typeface="Century Gothic" panose="020B0502020202020204" pitchFamily="34" charset="0"/>
              </a:rPr>
              <a:t>and because recycling these cans is </a:t>
            </a:r>
            <a:r>
              <a:rPr lang="en-GB" sz="1800" b="1" dirty="0">
                <a:solidFill>
                  <a:schemeClr val="accent2">
                    <a:lumMod val="60000"/>
                    <a:lumOff val="40000"/>
                  </a:schemeClr>
                </a:solidFill>
                <a:latin typeface="Century Gothic" panose="020B0502020202020204" pitchFamily="34" charset="0"/>
              </a:rPr>
              <a:t>less expensive </a:t>
            </a:r>
            <a:r>
              <a:rPr lang="en-GB" sz="1800" dirty="0">
                <a:solidFill>
                  <a:schemeClr val="accent2">
                    <a:lumMod val="60000"/>
                    <a:lumOff val="40000"/>
                  </a:schemeClr>
                </a:solidFill>
                <a:latin typeface="Century Gothic" panose="020B0502020202020204" pitchFamily="34" charset="0"/>
              </a:rPr>
              <a:t>than extracting metal from its ore</a:t>
            </a:r>
          </a:p>
        </p:txBody>
      </p:sp>
    </p:spTree>
    <p:extLst>
      <p:ext uri="{BB962C8B-B14F-4D97-AF65-F5344CB8AC3E}">
        <p14:creationId xmlns:p14="http://schemas.microsoft.com/office/powerpoint/2010/main" val="1244439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263957" y="136284"/>
            <a:ext cx="11116195" cy="703584"/>
          </a:xfrm>
        </p:spPr>
        <p:txBody>
          <a:bodyPr>
            <a:noAutofit/>
          </a:bodyPr>
          <a:lstStyle/>
          <a:p>
            <a:r>
              <a:rPr lang="en-GB" dirty="0">
                <a:latin typeface="Century Gothic" panose="020B0502020202020204" pitchFamily="34" charset="0"/>
              </a:rPr>
              <a:t>You: Explain: </a:t>
            </a:r>
            <a:r>
              <a:rPr lang="en-GB" i="1" dirty="0">
                <a:latin typeface="Century Gothic" panose="020B0502020202020204" pitchFamily="34" charset="0"/>
              </a:rPr>
              <a:t>to use scientific understanding to make something clear or state the reason for something happening</a:t>
            </a:r>
          </a:p>
        </p:txBody>
      </p:sp>
      <p:sp>
        <p:nvSpPr>
          <p:cNvPr id="6" name="TextBox 5">
            <a:extLst>
              <a:ext uri="{FF2B5EF4-FFF2-40B4-BE49-F238E27FC236}">
                <a16:creationId xmlns:a16="http://schemas.microsoft.com/office/drawing/2014/main" id="{738BD3D1-C602-476B-9ED5-198C26001B3D}"/>
              </a:ext>
            </a:extLst>
          </p:cNvPr>
          <p:cNvSpPr txBox="1"/>
          <p:nvPr/>
        </p:nvSpPr>
        <p:spPr>
          <a:xfrm>
            <a:off x="250069" y="1360475"/>
            <a:ext cx="6473460" cy="1862048"/>
          </a:xfrm>
          <a:prstGeom prst="rect">
            <a:avLst/>
          </a:prstGeom>
          <a:noFill/>
          <a:ln>
            <a:noFill/>
          </a:ln>
        </p:spPr>
        <p:txBody>
          <a:bodyPr wrap="square" rtlCol="0">
            <a:spAutoFit/>
          </a:bodyPr>
          <a:lstStyle/>
          <a:p>
            <a:r>
              <a:rPr lang="en-US" sz="2300" dirty="0">
                <a:latin typeface="Century Gothic" panose="020B0502020202020204" pitchFamily="34" charset="0"/>
              </a:rPr>
              <a:t>Many metals can be recycled but are not always. </a:t>
            </a:r>
          </a:p>
          <a:p>
            <a:endParaRPr lang="en-US" sz="2300" b="1" dirty="0">
              <a:solidFill>
                <a:srgbClr val="009193"/>
              </a:solidFill>
              <a:latin typeface="Century Gothic" panose="020B0502020202020204" pitchFamily="34" charset="0"/>
            </a:endParaRPr>
          </a:p>
          <a:p>
            <a:r>
              <a:rPr lang="en-US" sz="2300" b="1" dirty="0">
                <a:solidFill>
                  <a:srgbClr val="009193"/>
                </a:solidFill>
                <a:latin typeface="Century Gothic" panose="020B0502020202020204" pitchFamily="34" charset="0"/>
              </a:rPr>
              <a:t>Explain</a:t>
            </a:r>
            <a:r>
              <a:rPr lang="en-US" sz="2300" dirty="0">
                <a:latin typeface="Century Gothic" panose="020B0502020202020204" pitchFamily="34" charset="0"/>
              </a:rPr>
              <a:t> why people may not always recycle metals. </a:t>
            </a:r>
          </a:p>
        </p:txBody>
      </p:sp>
      <p:sp>
        <p:nvSpPr>
          <p:cNvPr id="7" name="TextBox 6">
            <a:extLst>
              <a:ext uri="{FF2B5EF4-FFF2-40B4-BE49-F238E27FC236}">
                <a16:creationId xmlns:a16="http://schemas.microsoft.com/office/drawing/2014/main" id="{B7A3DBB4-E61A-41DB-AB0D-ECE0B2A2E82B}"/>
              </a:ext>
            </a:extLst>
          </p:cNvPr>
          <p:cNvSpPr txBox="1"/>
          <p:nvPr/>
        </p:nvSpPr>
        <p:spPr>
          <a:xfrm>
            <a:off x="271826" y="4043696"/>
            <a:ext cx="6422606" cy="2031325"/>
          </a:xfrm>
          <a:prstGeom prst="rect">
            <a:avLst/>
          </a:prstGeom>
          <a:noFill/>
          <a:ln>
            <a:noFill/>
          </a:ln>
        </p:spPr>
        <p:txBody>
          <a:bodyPr wrap="square" rtlCol="0">
            <a:spAutoFit/>
          </a:bodyPr>
          <a:lstStyle/>
          <a:p>
            <a:pPr marL="342900" indent="-342900">
              <a:buFont typeface="Arial" panose="020B0604020202020204" pitchFamily="34" charset="0"/>
              <a:buChar char="•"/>
            </a:pPr>
            <a:r>
              <a:rPr lang="en-GB" dirty="0">
                <a:solidFill>
                  <a:schemeClr val="accent2">
                    <a:lumMod val="60000"/>
                    <a:lumOff val="40000"/>
                  </a:schemeClr>
                </a:solidFill>
                <a:latin typeface="Century Gothic" panose="020B0502020202020204" pitchFamily="34" charset="0"/>
              </a:rPr>
              <a:t>people might not be aware of the </a:t>
            </a:r>
            <a:r>
              <a:rPr lang="en-GB" b="1" dirty="0">
                <a:solidFill>
                  <a:schemeClr val="accent2">
                    <a:lumMod val="60000"/>
                    <a:lumOff val="40000"/>
                  </a:schemeClr>
                </a:solidFill>
                <a:latin typeface="Century Gothic" panose="020B0502020202020204" pitchFamily="34" charset="0"/>
              </a:rPr>
              <a:t>advantages</a:t>
            </a:r>
            <a:r>
              <a:rPr lang="en-GB" dirty="0">
                <a:solidFill>
                  <a:schemeClr val="accent2">
                    <a:lumMod val="60000"/>
                    <a:lumOff val="40000"/>
                  </a:schemeClr>
                </a:solidFill>
                <a:latin typeface="Century Gothic" panose="020B0502020202020204" pitchFamily="34" charset="0"/>
              </a:rPr>
              <a:t> of recycling</a:t>
            </a:r>
          </a:p>
          <a:p>
            <a:pPr marL="342900" indent="-342900">
              <a:buFont typeface="Arial" panose="020B0604020202020204" pitchFamily="34" charset="0"/>
              <a:buChar char="•"/>
            </a:pPr>
            <a:endParaRPr lang="en-GB" dirty="0">
              <a:solidFill>
                <a:schemeClr val="accent2">
                  <a:lumMod val="60000"/>
                  <a:lumOff val="40000"/>
                </a:schemeClr>
              </a:solidFill>
              <a:latin typeface="Century Gothic" panose="020B0502020202020204" pitchFamily="34" charset="0"/>
            </a:endParaRPr>
          </a:p>
          <a:p>
            <a:pPr marL="342900" indent="-342900">
              <a:buFont typeface="Arial" panose="020B0604020202020204" pitchFamily="34" charset="0"/>
              <a:buChar char="•"/>
            </a:pPr>
            <a:r>
              <a:rPr lang="en-GB" dirty="0">
                <a:solidFill>
                  <a:schemeClr val="accent2">
                    <a:lumMod val="60000"/>
                    <a:lumOff val="40000"/>
                  </a:schemeClr>
                </a:solidFill>
                <a:latin typeface="Century Gothic" panose="020B0502020202020204" pitchFamily="34" charset="0"/>
              </a:rPr>
              <a:t>people might not be provided with </a:t>
            </a:r>
            <a:r>
              <a:rPr lang="en-GB" b="1" dirty="0">
                <a:solidFill>
                  <a:schemeClr val="accent2">
                    <a:lumMod val="60000"/>
                    <a:lumOff val="40000"/>
                  </a:schemeClr>
                </a:solidFill>
                <a:latin typeface="Century Gothic" panose="020B0502020202020204" pitchFamily="34" charset="0"/>
              </a:rPr>
              <a:t>facilities</a:t>
            </a:r>
            <a:r>
              <a:rPr lang="en-GB" dirty="0">
                <a:solidFill>
                  <a:schemeClr val="accent2">
                    <a:lumMod val="60000"/>
                    <a:lumOff val="40000"/>
                  </a:schemeClr>
                </a:solidFill>
                <a:latin typeface="Century Gothic" panose="020B0502020202020204" pitchFamily="34" charset="0"/>
              </a:rPr>
              <a:t>, bins or areas to recycle their old copper items</a:t>
            </a:r>
          </a:p>
          <a:p>
            <a:pPr marL="342900" indent="-342900">
              <a:buFont typeface="Arial" panose="020B0604020202020204" pitchFamily="34" charset="0"/>
              <a:buChar char="•"/>
            </a:pPr>
            <a:endParaRPr lang="en-GB" dirty="0">
              <a:solidFill>
                <a:schemeClr val="accent2">
                  <a:lumMod val="60000"/>
                  <a:lumOff val="40000"/>
                </a:schemeClr>
              </a:solidFill>
              <a:latin typeface="Century Gothic" panose="020B0502020202020204" pitchFamily="34" charset="0"/>
            </a:endParaRPr>
          </a:p>
          <a:p>
            <a:pPr marL="342900" indent="-342900">
              <a:buFont typeface="Arial" panose="020B0604020202020204" pitchFamily="34" charset="0"/>
              <a:buChar char="•"/>
            </a:pPr>
            <a:r>
              <a:rPr lang="en-GB" dirty="0">
                <a:solidFill>
                  <a:schemeClr val="accent2">
                    <a:lumMod val="60000"/>
                    <a:lumOff val="40000"/>
                  </a:schemeClr>
                </a:solidFill>
                <a:latin typeface="Century Gothic" panose="020B0502020202020204" pitchFamily="34" charset="0"/>
              </a:rPr>
              <a:t>people might not know that items are recyclable</a:t>
            </a:r>
          </a:p>
        </p:txBody>
      </p:sp>
      <p:pic>
        <p:nvPicPr>
          <p:cNvPr id="9" name="Picture 8" descr="Shape, arrow&#10;&#10;Description automatically generated">
            <a:extLst>
              <a:ext uri="{FF2B5EF4-FFF2-40B4-BE49-F238E27FC236}">
                <a16:creationId xmlns:a16="http://schemas.microsoft.com/office/drawing/2014/main" id="{5D69EB30-32DD-094C-AE1D-2FF7B9DDF3F9}"/>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5E18227F-DA61-6647-9DE3-5E3A23DC6BAB}"/>
              </a:ext>
            </a:extLst>
          </p:cNvPr>
          <p:cNvSpPr txBox="1"/>
          <p:nvPr/>
        </p:nvSpPr>
        <p:spPr>
          <a:xfrm>
            <a:off x="218037" y="1052938"/>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1" name="TextBox 10">
            <a:extLst>
              <a:ext uri="{FF2B5EF4-FFF2-40B4-BE49-F238E27FC236}">
                <a16:creationId xmlns:a16="http://schemas.microsoft.com/office/drawing/2014/main" id="{DD7525C3-BC91-8645-85A8-17D602AD2765}"/>
              </a:ext>
            </a:extLst>
          </p:cNvPr>
          <p:cNvSpPr txBox="1"/>
          <p:nvPr/>
        </p:nvSpPr>
        <p:spPr>
          <a:xfrm>
            <a:off x="263516" y="3682350"/>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4E956AFC-6BBA-6145-846E-490D81754052}"/>
              </a:ext>
            </a:extLst>
          </p:cNvPr>
          <p:cNvSpPr/>
          <p:nvPr/>
        </p:nvSpPr>
        <p:spPr>
          <a:xfrm>
            <a:off x="6915462" y="1151290"/>
            <a:ext cx="4267200" cy="3416320"/>
          </a:xfrm>
          <a:prstGeom prst="rect">
            <a:avLst/>
          </a:prstGeom>
        </p:spPr>
        <p:txBody>
          <a:bodyPr wrap="square">
            <a:spAutoFit/>
          </a:bodyPr>
          <a:lstStyle/>
          <a:p>
            <a:r>
              <a:rPr lang="en-GB" sz="2400">
                <a:latin typeface="Century Gothic" panose="020B0502020202020204" pitchFamily="34" charset="0"/>
              </a:rPr>
              <a:t>To ‘explain’ your answer should:</a:t>
            </a:r>
          </a:p>
          <a:p>
            <a:endParaRPr lang="en-GB" sz="2400">
              <a:latin typeface="Century Gothic" panose="020B0502020202020204" pitchFamily="34" charset="0"/>
            </a:endParaRPr>
          </a:p>
          <a:p>
            <a:pPr indent="-285750">
              <a:buFont typeface="Arial" panose="020B0604020202020204" pitchFamily="34" charset="0"/>
              <a:buChar char="•"/>
            </a:pPr>
            <a:r>
              <a:rPr lang="en-GB" sz="2400">
                <a:latin typeface="Century Gothic" panose="020B0502020202020204" pitchFamily="34" charset="0"/>
              </a:rPr>
              <a:t>Begin with a </a:t>
            </a:r>
            <a:r>
              <a:rPr lang="en-GB" sz="2400" b="1">
                <a:latin typeface="Century Gothic" panose="020B0502020202020204" pitchFamily="34" charset="0"/>
              </a:rPr>
              <a:t>scientific statement</a:t>
            </a:r>
            <a:r>
              <a:rPr lang="en-GB" sz="2400">
                <a:latin typeface="Century Gothic" panose="020B0502020202020204" pitchFamily="34" charset="0"/>
              </a:rPr>
              <a:t>. </a:t>
            </a:r>
          </a:p>
          <a:p>
            <a:pPr indent="-285750">
              <a:buFont typeface="Arial" panose="020B0604020202020204" pitchFamily="34" charset="0"/>
              <a:buChar char="•"/>
            </a:pPr>
            <a:r>
              <a:rPr lang="en-GB" sz="2400">
                <a:latin typeface="Century Gothic" panose="020B0502020202020204" pitchFamily="34" charset="0"/>
              </a:rPr>
              <a:t>Use ‘this means that’, ‘because’ or ‘so’ </a:t>
            </a:r>
            <a:r>
              <a:rPr lang="en-GB" sz="2400" b="1">
                <a:latin typeface="Century Gothic" panose="020B0502020202020204" pitchFamily="34" charset="0"/>
              </a:rPr>
              <a:t>to link your statement to the question</a:t>
            </a:r>
            <a:r>
              <a:rPr lang="en-GB" sz="2400">
                <a:latin typeface="Century Gothic" panose="020B0502020202020204" pitchFamily="34" charset="0"/>
              </a:rPr>
              <a:t>.</a:t>
            </a:r>
          </a:p>
        </p:txBody>
      </p:sp>
    </p:spTree>
    <p:extLst>
      <p:ext uri="{BB962C8B-B14F-4D97-AF65-F5344CB8AC3E}">
        <p14:creationId xmlns:p14="http://schemas.microsoft.com/office/powerpoint/2010/main" val="3759979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5E2D1-854A-A49C-25A2-1A6DBDAE821A}"/>
              </a:ext>
            </a:extLst>
          </p:cNvPr>
          <p:cNvSpPr>
            <a:spLocks noGrp="1"/>
          </p:cNvSpPr>
          <p:nvPr>
            <p:ph type="title"/>
          </p:nvPr>
        </p:nvSpPr>
        <p:spPr/>
        <p:txBody>
          <a:bodyPr/>
          <a:lstStyle/>
          <a:p>
            <a:r>
              <a:rPr lang="en-GB" dirty="0">
                <a:latin typeface="Century Gothic" panose="020B0502020202020204" pitchFamily="34" charset="0"/>
              </a:rPr>
              <a:t>Exam Question Activity</a:t>
            </a:r>
          </a:p>
        </p:txBody>
      </p:sp>
      <p:pic>
        <p:nvPicPr>
          <p:cNvPr id="8" name="Picture 7" descr="Graphical user interface, text, application, email&#10;&#10;Description automatically generated">
            <a:extLst>
              <a:ext uri="{FF2B5EF4-FFF2-40B4-BE49-F238E27FC236}">
                <a16:creationId xmlns:a16="http://schemas.microsoft.com/office/drawing/2014/main" id="{E8B3A6A7-7AE1-129D-BC1B-F86A9C1BE9F4}"/>
              </a:ext>
            </a:extLst>
          </p:cNvPr>
          <p:cNvPicPr>
            <a:picLocks noChangeAspect="1"/>
          </p:cNvPicPr>
          <p:nvPr/>
        </p:nvPicPr>
        <p:blipFill>
          <a:blip r:embed="rId2"/>
          <a:stretch>
            <a:fillRect/>
          </a:stretch>
        </p:blipFill>
        <p:spPr>
          <a:xfrm>
            <a:off x="7344494" y="991607"/>
            <a:ext cx="4121791" cy="5808336"/>
          </a:xfrm>
          <a:prstGeom prst="rect">
            <a:avLst/>
          </a:prstGeom>
          <a:ln>
            <a:solidFill>
              <a:schemeClr val="tx1"/>
            </a:solidFill>
          </a:ln>
        </p:spPr>
      </p:pic>
      <p:pic>
        <p:nvPicPr>
          <p:cNvPr id="6" name="Picture 5" descr="A picture containing table&#10;&#10;Description automatically generated">
            <a:extLst>
              <a:ext uri="{FF2B5EF4-FFF2-40B4-BE49-F238E27FC236}">
                <a16:creationId xmlns:a16="http://schemas.microsoft.com/office/drawing/2014/main" id="{01529917-615F-811B-D935-00FBAAD950A6}"/>
              </a:ext>
            </a:extLst>
          </p:cNvPr>
          <p:cNvPicPr>
            <a:picLocks noChangeAspect="1"/>
          </p:cNvPicPr>
          <p:nvPr/>
        </p:nvPicPr>
        <p:blipFill>
          <a:blip r:embed="rId3"/>
          <a:stretch>
            <a:fillRect/>
          </a:stretch>
        </p:blipFill>
        <p:spPr>
          <a:xfrm>
            <a:off x="3643618" y="991607"/>
            <a:ext cx="4121791" cy="5808336"/>
          </a:xfrm>
          <a:prstGeom prst="rect">
            <a:avLst/>
          </a:prstGeom>
          <a:ln>
            <a:solidFill>
              <a:schemeClr val="tx1"/>
            </a:solidFill>
          </a:ln>
        </p:spPr>
      </p:pic>
      <p:pic>
        <p:nvPicPr>
          <p:cNvPr id="4" name="Picture 3" descr="Graphical user interface, text, application&#10;&#10;Description automatically generated">
            <a:extLst>
              <a:ext uri="{FF2B5EF4-FFF2-40B4-BE49-F238E27FC236}">
                <a16:creationId xmlns:a16="http://schemas.microsoft.com/office/drawing/2014/main" id="{AE56736A-14A6-B717-EB5A-E1CEB808F667}"/>
              </a:ext>
            </a:extLst>
          </p:cNvPr>
          <p:cNvPicPr>
            <a:picLocks noChangeAspect="1"/>
          </p:cNvPicPr>
          <p:nvPr/>
        </p:nvPicPr>
        <p:blipFill>
          <a:blip r:embed="rId4"/>
          <a:stretch>
            <a:fillRect/>
          </a:stretch>
        </p:blipFill>
        <p:spPr>
          <a:xfrm>
            <a:off x="140926" y="991607"/>
            <a:ext cx="4112930" cy="5808336"/>
          </a:xfrm>
          <a:prstGeom prst="rect">
            <a:avLst/>
          </a:prstGeom>
          <a:ln>
            <a:solidFill>
              <a:schemeClr val="tx1"/>
            </a:solidFill>
          </a:ln>
        </p:spPr>
      </p:pic>
    </p:spTree>
    <p:extLst>
      <p:ext uri="{BB962C8B-B14F-4D97-AF65-F5344CB8AC3E}">
        <p14:creationId xmlns:p14="http://schemas.microsoft.com/office/powerpoint/2010/main" val="574172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a:latin typeface="Century Gothic" panose="020B0502020202020204" pitchFamily="34" charset="0"/>
              </a:rPr>
              <a:t>Activity</a:t>
            </a:r>
          </a:p>
        </p:txBody>
      </p:sp>
      <p:pic>
        <p:nvPicPr>
          <p:cNvPr id="4" name="Picture 3">
            <a:extLst>
              <a:ext uri="{FF2B5EF4-FFF2-40B4-BE49-F238E27FC236}">
                <a16:creationId xmlns:a16="http://schemas.microsoft.com/office/drawing/2014/main" id="{60BD3739-AF4A-48FB-DF99-3C806CD3A5E6}"/>
              </a:ext>
            </a:extLst>
          </p:cNvPr>
          <p:cNvPicPr>
            <a:picLocks noChangeAspect="1"/>
          </p:cNvPicPr>
          <p:nvPr/>
        </p:nvPicPr>
        <p:blipFill>
          <a:blip r:embed="rId3"/>
          <a:stretch>
            <a:fillRect/>
          </a:stretch>
        </p:blipFill>
        <p:spPr>
          <a:xfrm>
            <a:off x="52252" y="1075510"/>
            <a:ext cx="3762375" cy="5334000"/>
          </a:xfrm>
          <a:prstGeom prst="rect">
            <a:avLst/>
          </a:prstGeom>
          <a:ln>
            <a:solidFill>
              <a:schemeClr val="tx1"/>
            </a:solidFill>
          </a:ln>
        </p:spPr>
      </p:pic>
      <p:pic>
        <p:nvPicPr>
          <p:cNvPr id="7" name="Picture 6">
            <a:extLst>
              <a:ext uri="{FF2B5EF4-FFF2-40B4-BE49-F238E27FC236}">
                <a16:creationId xmlns:a16="http://schemas.microsoft.com/office/drawing/2014/main" id="{D0939E6D-1514-0B4A-64AC-70EAA54F367D}"/>
              </a:ext>
            </a:extLst>
          </p:cNvPr>
          <p:cNvPicPr>
            <a:picLocks noChangeAspect="1"/>
          </p:cNvPicPr>
          <p:nvPr/>
        </p:nvPicPr>
        <p:blipFill>
          <a:blip r:embed="rId4"/>
          <a:stretch>
            <a:fillRect/>
          </a:stretch>
        </p:blipFill>
        <p:spPr>
          <a:xfrm>
            <a:off x="3893004" y="1075510"/>
            <a:ext cx="3743325" cy="5305425"/>
          </a:xfrm>
          <a:prstGeom prst="rect">
            <a:avLst/>
          </a:prstGeom>
          <a:ln>
            <a:solidFill>
              <a:schemeClr val="tx1"/>
            </a:solidFill>
          </a:ln>
        </p:spPr>
      </p:pic>
      <p:pic>
        <p:nvPicPr>
          <p:cNvPr id="9" name="Picture 8">
            <a:extLst>
              <a:ext uri="{FF2B5EF4-FFF2-40B4-BE49-F238E27FC236}">
                <a16:creationId xmlns:a16="http://schemas.microsoft.com/office/drawing/2014/main" id="{CA053B99-1256-1D42-41E1-4CB468D809C7}"/>
              </a:ext>
            </a:extLst>
          </p:cNvPr>
          <p:cNvPicPr>
            <a:picLocks noChangeAspect="1"/>
          </p:cNvPicPr>
          <p:nvPr/>
        </p:nvPicPr>
        <p:blipFill>
          <a:blip r:embed="rId5"/>
          <a:stretch>
            <a:fillRect/>
          </a:stretch>
        </p:blipFill>
        <p:spPr>
          <a:xfrm>
            <a:off x="7712547" y="1075510"/>
            <a:ext cx="3752850" cy="5334000"/>
          </a:xfrm>
          <a:prstGeom prst="rect">
            <a:avLst/>
          </a:prstGeom>
          <a:ln>
            <a:solidFill>
              <a:schemeClr val="tx1"/>
            </a:solidFill>
          </a:ln>
        </p:spPr>
      </p:pic>
    </p:spTree>
    <p:extLst>
      <p:ext uri="{BB962C8B-B14F-4D97-AF65-F5344CB8AC3E}">
        <p14:creationId xmlns:p14="http://schemas.microsoft.com/office/powerpoint/2010/main" val="1107589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C2E118A-7330-5903-4882-1F3AD3607CEC}"/>
              </a:ext>
            </a:extLst>
          </p:cNvPr>
          <p:cNvPicPr>
            <a:picLocks noChangeAspect="1"/>
          </p:cNvPicPr>
          <p:nvPr/>
        </p:nvPicPr>
        <p:blipFill>
          <a:blip r:embed="rId3"/>
          <a:stretch>
            <a:fillRect/>
          </a:stretch>
        </p:blipFill>
        <p:spPr>
          <a:xfrm>
            <a:off x="540000" y="899801"/>
            <a:ext cx="10894798" cy="4432938"/>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Answers – Section A</a:t>
            </a:r>
          </a:p>
        </p:txBody>
      </p:sp>
      <p:sp>
        <p:nvSpPr>
          <p:cNvPr id="3" name="Google Shape;101;p1">
            <a:extLst>
              <a:ext uri="{FF2B5EF4-FFF2-40B4-BE49-F238E27FC236}">
                <a16:creationId xmlns:a16="http://schemas.microsoft.com/office/drawing/2014/main" id="{B634DA7E-C40B-30E6-2FDD-D8E1125A54D9}"/>
              </a:ext>
            </a:extLst>
          </p:cNvPr>
          <p:cNvSpPr txBox="1"/>
          <p:nvPr/>
        </p:nvSpPr>
        <p:spPr>
          <a:xfrm>
            <a:off x="940334" y="1922632"/>
            <a:ext cx="10480243" cy="830956"/>
          </a:xfrm>
          <a:prstGeom prst="rect">
            <a:avLst/>
          </a:prstGeom>
          <a:solidFill>
            <a:schemeClr val="bg1"/>
          </a:solid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2">
                    <a:lumMod val="60000"/>
                    <a:lumOff val="40000"/>
                  </a:schemeClr>
                </a:solidFill>
                <a:latin typeface="Century Gothic"/>
                <a:ea typeface="Century Gothic"/>
                <a:cs typeface="Century Gothic"/>
                <a:sym typeface="Century Gothic"/>
              </a:rPr>
              <a:t>When a substance is collected and processed to form a usable material.</a:t>
            </a:r>
            <a:endParaRPr sz="1400" b="1" i="0" u="none" strike="noStrike" cap="none" dirty="0">
              <a:solidFill>
                <a:schemeClr val="accent2">
                  <a:lumMod val="60000"/>
                  <a:lumOff val="40000"/>
                </a:schemeClr>
              </a:solidFill>
              <a:latin typeface="Arial"/>
              <a:ea typeface="Arial"/>
              <a:cs typeface="Arial"/>
              <a:sym typeface="Arial"/>
            </a:endParaRPr>
          </a:p>
        </p:txBody>
      </p:sp>
      <p:sp>
        <p:nvSpPr>
          <p:cNvPr id="6" name="Google Shape;101;p1">
            <a:extLst>
              <a:ext uri="{FF2B5EF4-FFF2-40B4-BE49-F238E27FC236}">
                <a16:creationId xmlns:a16="http://schemas.microsoft.com/office/drawing/2014/main" id="{A5229A9B-98FF-3BD0-A431-D908CA705004}"/>
              </a:ext>
            </a:extLst>
          </p:cNvPr>
          <p:cNvSpPr txBox="1"/>
          <p:nvPr/>
        </p:nvSpPr>
        <p:spPr>
          <a:xfrm>
            <a:off x="921668" y="3287340"/>
            <a:ext cx="10480242" cy="677068"/>
          </a:xfrm>
          <a:prstGeom prst="rect">
            <a:avLst/>
          </a:prstGeom>
          <a:solidFill>
            <a:schemeClr val="bg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2">
                    <a:lumMod val="60000"/>
                    <a:lumOff val="40000"/>
                  </a:schemeClr>
                </a:solidFill>
                <a:latin typeface="Century Gothic"/>
                <a:ea typeface="Arial"/>
                <a:cs typeface="Arial"/>
                <a:sym typeface="Century Gothic"/>
              </a:rPr>
              <a:t>When molten, recycled metals are used to form something new.</a:t>
            </a:r>
          </a:p>
          <a:p>
            <a:pPr marL="0" marR="0" lvl="0" indent="0" algn="l" rtl="0">
              <a:lnSpc>
                <a:spcPct val="100000"/>
              </a:lnSpc>
              <a:spcBef>
                <a:spcPts val="0"/>
              </a:spcBef>
              <a:spcAft>
                <a:spcPts val="0"/>
              </a:spcAft>
              <a:buClr>
                <a:srgbClr val="000000"/>
              </a:buClr>
              <a:buSzPts val="2400"/>
              <a:buFont typeface="Arial"/>
              <a:buNone/>
            </a:pPr>
            <a:endParaRPr sz="1400" b="1" i="0" u="none" strike="noStrike" cap="none" dirty="0">
              <a:solidFill>
                <a:schemeClr val="accent2">
                  <a:lumMod val="60000"/>
                  <a:lumOff val="40000"/>
                </a:schemeClr>
              </a:solidFill>
              <a:latin typeface="Arial"/>
              <a:ea typeface="Arial"/>
              <a:cs typeface="Arial"/>
              <a:sym typeface="Arial"/>
            </a:endParaRPr>
          </a:p>
        </p:txBody>
      </p:sp>
      <p:sp>
        <p:nvSpPr>
          <p:cNvPr id="8" name="Google Shape;101;p1">
            <a:extLst>
              <a:ext uri="{FF2B5EF4-FFF2-40B4-BE49-F238E27FC236}">
                <a16:creationId xmlns:a16="http://schemas.microsoft.com/office/drawing/2014/main" id="{2538DC66-E1AB-A409-F655-1B8BB9DB914F}"/>
              </a:ext>
            </a:extLst>
          </p:cNvPr>
          <p:cNvSpPr txBox="1"/>
          <p:nvPr/>
        </p:nvSpPr>
        <p:spPr>
          <a:xfrm>
            <a:off x="940334" y="4652048"/>
            <a:ext cx="10498910" cy="830956"/>
          </a:xfrm>
          <a:prstGeom prst="rect">
            <a:avLst/>
          </a:prstGeom>
          <a:solidFill>
            <a:schemeClr val="bg1"/>
          </a:solid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2">
                    <a:lumMod val="60000"/>
                    <a:lumOff val="40000"/>
                  </a:schemeClr>
                </a:solidFill>
                <a:latin typeface="Century Gothic"/>
                <a:ea typeface="Century Gothic"/>
                <a:cs typeface="Century Gothic"/>
                <a:sym typeface="Century Gothic"/>
              </a:rPr>
              <a:t>Land fill sites are filling up.</a:t>
            </a:r>
          </a:p>
          <a:p>
            <a:pPr lvl="0">
              <a:buClr>
                <a:srgbClr val="000000"/>
              </a:buClr>
              <a:buSzPts val="2400"/>
            </a:pPr>
            <a:r>
              <a:rPr lang="en-GB" sz="2400" b="1" dirty="0">
                <a:solidFill>
                  <a:schemeClr val="accent2">
                    <a:lumMod val="60000"/>
                    <a:lumOff val="40000"/>
                  </a:schemeClr>
                </a:solidFill>
                <a:latin typeface="Century Gothic"/>
                <a:ea typeface="Century Gothic"/>
                <a:cs typeface="Century Gothic"/>
                <a:sym typeface="Century Gothic"/>
              </a:rPr>
              <a:t>Aluminium ore is non-renewable so could run out.</a:t>
            </a:r>
          </a:p>
        </p:txBody>
      </p:sp>
    </p:spTree>
    <p:extLst>
      <p:ext uri="{BB962C8B-B14F-4D97-AF65-F5344CB8AC3E}">
        <p14:creationId xmlns:p14="http://schemas.microsoft.com/office/powerpoint/2010/main" val="173565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11195424" cy="60631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Recycling Metals</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Answer the questions below.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State a use of copper metal.</a:t>
            </a:r>
            <a:endParaRPr lang="en-GB" sz="2400" b="0" i="0" u="none" strike="noStrike" cap="none" dirty="0">
              <a:solidFill>
                <a:schemeClr val="dk1"/>
              </a:solidFill>
              <a:latin typeface="Century Gothic"/>
              <a:ea typeface="Century Gothic"/>
              <a:cs typeface="Century Gothic"/>
              <a:sym typeface="Century Gothic"/>
            </a:endParaRPr>
          </a:p>
          <a:p>
            <a:pPr marL="609600" marR="0" lvl="0" indent="-457200" algn="l" rtl="0">
              <a:lnSpc>
                <a:spcPct val="100000"/>
              </a:lnSpc>
              <a:spcBef>
                <a:spcPts val="0"/>
              </a:spcBef>
              <a:spcAft>
                <a:spcPts val="0"/>
              </a:spcAft>
              <a:buClr>
                <a:schemeClr val="dk1"/>
              </a:buClr>
              <a:buSzPts val="2400"/>
              <a:buFont typeface="+mj-lt"/>
              <a:buAutoNum type="arabicPeriod"/>
            </a:pPr>
            <a:endParaRPr sz="24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ts val="2400"/>
              <a:buFont typeface="+mj-lt"/>
              <a:buAutoNum type="arabicPeriod"/>
            </a:pPr>
            <a:r>
              <a:rPr lang="en-GB" sz="2400" b="0" i="0" u="none" strike="noStrike" cap="none" dirty="0">
                <a:solidFill>
                  <a:schemeClr val="dk1"/>
                </a:solidFill>
                <a:latin typeface="Century Gothic"/>
                <a:ea typeface="Century Gothic"/>
                <a:cs typeface="Century Gothic"/>
                <a:sym typeface="Century Gothic"/>
              </a:rPr>
              <a:t>State one disadvantage of traditional mining of metal ores.</a:t>
            </a:r>
          </a:p>
          <a:p>
            <a:pPr marL="457200" marR="0" lvl="0" indent="-457200" algn="l" rtl="0">
              <a:lnSpc>
                <a:spcPct val="100000"/>
              </a:lnSpc>
              <a:spcBef>
                <a:spcPts val="0"/>
              </a:spcBef>
              <a:spcAft>
                <a:spcPts val="0"/>
              </a:spcAft>
              <a:buClr>
                <a:schemeClr val="dk1"/>
              </a:buClr>
              <a:buSzPts val="2400"/>
              <a:buFont typeface="+mj-lt"/>
              <a:buAutoNum type="arabicPeriod"/>
            </a:pPr>
            <a:endParaRPr sz="24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Name one metal that does not need to be extracted from an ore.</a:t>
            </a: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b="0" i="0" u="none" strike="noStrike" cap="none" dirty="0">
                <a:solidFill>
                  <a:schemeClr val="dk1"/>
                </a:solidFill>
                <a:latin typeface="Century Gothic"/>
                <a:ea typeface="Century Gothic"/>
                <a:cs typeface="Century Gothic"/>
                <a:sym typeface="Century Gothic"/>
              </a:rPr>
              <a:t>Glass is made from limited raw materials. Name one thing that people can do to reduce the amount of raw materials we use for glass products.</a:t>
            </a: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b="0" i="0" u="none" strike="noStrike" cap="none"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dirty="0">
              <a:solidFill>
                <a:schemeClr val="dk1"/>
              </a:solidFill>
              <a:latin typeface="Century Gothic"/>
              <a:ea typeface="Century Gothic"/>
              <a:cs typeface="Century Gothic"/>
              <a:sym typeface="Century Gothic"/>
            </a:endParaRPr>
          </a:p>
          <a:p>
            <a:pPr marL="457200" lvl="0" indent="-457200">
              <a:buClr>
                <a:schemeClr val="dk1"/>
              </a:buClr>
              <a:buSzPts val="2400"/>
              <a:buFont typeface="+mj-lt"/>
              <a:buAutoNum type="arabicPeriod"/>
            </a:pPr>
            <a:r>
              <a:rPr lang="en-GB" sz="2400" b="0" i="0" u="none" strike="noStrike" cap="none" dirty="0">
                <a:solidFill>
                  <a:schemeClr val="dk1"/>
                </a:solidFill>
                <a:latin typeface="Century Gothic"/>
                <a:ea typeface="Century Gothic"/>
                <a:cs typeface="Century Gothic"/>
                <a:sym typeface="Century Gothic"/>
              </a:rPr>
              <a:t>(HT) </a:t>
            </a:r>
            <a:r>
              <a:rPr lang="en-GB" sz="2400" dirty="0">
                <a:solidFill>
                  <a:schemeClr val="dk1"/>
                </a:solidFill>
                <a:latin typeface="Century Gothic"/>
                <a:ea typeface="Century Gothic"/>
                <a:cs typeface="Century Gothic"/>
                <a:sym typeface="Century Gothic"/>
              </a:rPr>
              <a:t>Define bioleaching.</a:t>
            </a:r>
          </a:p>
          <a:p>
            <a:pPr marR="0" lvl="0" algn="l" rtl="0">
              <a:lnSpc>
                <a:spcPct val="100000"/>
              </a:lnSpc>
              <a:spcBef>
                <a:spcPts val="0"/>
              </a:spcBef>
              <a:spcAft>
                <a:spcPts val="0"/>
              </a:spcAft>
              <a:buClr>
                <a:schemeClr val="dk1"/>
              </a:buClr>
              <a:buSzPts val="2400"/>
            </a:pPr>
            <a:endParaRPr sz="1400" b="0" i="0" u="none" strike="noStrike" cap="none" dirty="0">
              <a:solidFill>
                <a:srgbClr val="000000"/>
              </a:solidFill>
              <a:latin typeface="Arial"/>
              <a:ea typeface="Arial"/>
              <a:cs typeface="Arial"/>
              <a:sym typeface="Arial"/>
            </a:endParaRPr>
          </a:p>
        </p:txBody>
      </p:sp>
      <p:sp>
        <p:nvSpPr>
          <p:cNvPr id="9" name="Google Shape;101;p1">
            <a:extLst>
              <a:ext uri="{FF2B5EF4-FFF2-40B4-BE49-F238E27FC236}">
                <a16:creationId xmlns:a16="http://schemas.microsoft.com/office/drawing/2014/main" id="{4654A9D9-6C37-6043-966A-926AD886CE54}"/>
              </a:ext>
            </a:extLst>
          </p:cNvPr>
          <p:cNvSpPr txBox="1"/>
          <p:nvPr/>
        </p:nvSpPr>
        <p:spPr>
          <a:xfrm>
            <a:off x="770081" y="1998856"/>
            <a:ext cx="1011724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2">
                    <a:lumMod val="60000"/>
                    <a:lumOff val="40000"/>
                  </a:schemeClr>
                </a:solidFill>
                <a:latin typeface="Century Gothic"/>
                <a:ea typeface="Century Gothic"/>
                <a:cs typeface="Century Gothic"/>
                <a:sym typeface="Century Gothic"/>
              </a:rPr>
              <a:t>Copper metal is used for electrical wiring.</a:t>
            </a:r>
            <a:endParaRPr sz="1400" b="1" i="0" u="none" strike="noStrike" cap="none" dirty="0">
              <a:solidFill>
                <a:schemeClr val="accent2">
                  <a:lumMod val="60000"/>
                  <a:lumOff val="40000"/>
                </a:schemeClr>
              </a:solidFill>
              <a:latin typeface="Arial"/>
              <a:ea typeface="Arial"/>
              <a:cs typeface="Arial"/>
              <a:sym typeface="Arial"/>
            </a:endParaRPr>
          </a:p>
        </p:txBody>
      </p:sp>
      <p:sp>
        <p:nvSpPr>
          <p:cNvPr id="10" name="Google Shape;102;p1">
            <a:extLst>
              <a:ext uri="{FF2B5EF4-FFF2-40B4-BE49-F238E27FC236}">
                <a16:creationId xmlns:a16="http://schemas.microsoft.com/office/drawing/2014/main" id="{7007BDE7-78B3-F74C-9793-1F982B884727}"/>
              </a:ext>
            </a:extLst>
          </p:cNvPr>
          <p:cNvSpPr txBox="1"/>
          <p:nvPr/>
        </p:nvSpPr>
        <p:spPr>
          <a:xfrm>
            <a:off x="837317" y="2693926"/>
            <a:ext cx="764663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2">
                    <a:lumMod val="60000"/>
                    <a:lumOff val="40000"/>
                  </a:schemeClr>
                </a:solidFill>
                <a:latin typeface="Century Gothic"/>
                <a:ea typeface="Century Gothic"/>
                <a:cs typeface="Century Gothic"/>
                <a:sym typeface="Century Gothic"/>
              </a:rPr>
              <a:t>Traditional mining of metal ores destroys habitats.</a:t>
            </a:r>
            <a:endParaRPr sz="1400" b="1" i="0" u="none" strike="noStrike" cap="none" dirty="0">
              <a:solidFill>
                <a:schemeClr val="accent2">
                  <a:lumMod val="60000"/>
                  <a:lumOff val="40000"/>
                </a:schemeClr>
              </a:solidFill>
              <a:latin typeface="Arial"/>
              <a:ea typeface="Arial"/>
              <a:cs typeface="Arial"/>
              <a:sym typeface="Arial"/>
            </a:endParaRPr>
          </a:p>
        </p:txBody>
      </p:sp>
      <p:sp>
        <p:nvSpPr>
          <p:cNvPr id="11" name="Google Shape;103;p1">
            <a:extLst>
              <a:ext uri="{FF2B5EF4-FFF2-40B4-BE49-F238E27FC236}">
                <a16:creationId xmlns:a16="http://schemas.microsoft.com/office/drawing/2014/main" id="{F230D780-A99A-B54A-8195-1ED9B4CEFD7D}"/>
              </a:ext>
            </a:extLst>
          </p:cNvPr>
          <p:cNvSpPr txBox="1"/>
          <p:nvPr/>
        </p:nvSpPr>
        <p:spPr>
          <a:xfrm>
            <a:off x="810423" y="3455894"/>
            <a:ext cx="764663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2">
                    <a:lumMod val="60000"/>
                    <a:lumOff val="40000"/>
                  </a:schemeClr>
                </a:solidFill>
                <a:latin typeface="Century Gothic"/>
                <a:ea typeface="Century Gothic"/>
                <a:cs typeface="Century Gothic"/>
                <a:sym typeface="Century Gothic"/>
              </a:rPr>
              <a:t>Gold, silver</a:t>
            </a:r>
            <a:endParaRPr sz="1400" b="1" i="0" u="none" strike="noStrike" cap="none" dirty="0">
              <a:solidFill>
                <a:schemeClr val="accent2">
                  <a:lumMod val="60000"/>
                  <a:lumOff val="40000"/>
                </a:schemeClr>
              </a:solidFill>
              <a:latin typeface="Arial"/>
              <a:ea typeface="Arial"/>
              <a:cs typeface="Arial"/>
              <a:sym typeface="Arial"/>
            </a:endParaRPr>
          </a:p>
        </p:txBody>
      </p:sp>
      <p:sp>
        <p:nvSpPr>
          <p:cNvPr id="12" name="Google Shape;103;p1">
            <a:extLst>
              <a:ext uri="{FF2B5EF4-FFF2-40B4-BE49-F238E27FC236}">
                <a16:creationId xmlns:a16="http://schemas.microsoft.com/office/drawing/2014/main" id="{C57369B5-7BE9-B34A-AE7A-6E61CE89FF40}"/>
              </a:ext>
            </a:extLst>
          </p:cNvPr>
          <p:cNvSpPr txBox="1"/>
          <p:nvPr/>
        </p:nvSpPr>
        <p:spPr>
          <a:xfrm>
            <a:off x="866588" y="4888722"/>
            <a:ext cx="10784840"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2">
                    <a:lumMod val="60000"/>
                    <a:lumOff val="40000"/>
                  </a:schemeClr>
                </a:solidFill>
                <a:latin typeface="Century Gothic"/>
                <a:ea typeface="Century Gothic"/>
                <a:cs typeface="Century Gothic"/>
                <a:sym typeface="Century Gothic"/>
              </a:rPr>
              <a:t>People can </a:t>
            </a:r>
            <a:r>
              <a:rPr lang="en-GB" sz="2400" b="1" i="0" u="sng" strike="noStrike" cap="none" dirty="0">
                <a:solidFill>
                  <a:schemeClr val="accent2">
                    <a:lumMod val="60000"/>
                    <a:lumOff val="40000"/>
                  </a:schemeClr>
                </a:solidFill>
                <a:latin typeface="Century Gothic"/>
                <a:ea typeface="Century Gothic"/>
                <a:cs typeface="Century Gothic"/>
                <a:sym typeface="Century Gothic"/>
              </a:rPr>
              <a:t>reduce</a:t>
            </a:r>
            <a:r>
              <a:rPr lang="en-GB" sz="2400" b="1" i="0" u="none" strike="noStrike" cap="none" dirty="0">
                <a:solidFill>
                  <a:schemeClr val="accent2">
                    <a:lumMod val="60000"/>
                    <a:lumOff val="40000"/>
                  </a:schemeClr>
                </a:solidFill>
                <a:latin typeface="Century Gothic"/>
                <a:ea typeface="Century Gothic"/>
                <a:cs typeface="Century Gothic"/>
                <a:sym typeface="Century Gothic"/>
              </a:rPr>
              <a:t> their use of glass, </a:t>
            </a:r>
            <a:r>
              <a:rPr lang="en-GB" sz="2400" b="1" i="0" u="sng" strike="noStrike" cap="none" dirty="0">
                <a:solidFill>
                  <a:schemeClr val="accent2">
                    <a:lumMod val="60000"/>
                    <a:lumOff val="40000"/>
                  </a:schemeClr>
                </a:solidFill>
                <a:latin typeface="Century Gothic"/>
                <a:ea typeface="Century Gothic"/>
                <a:cs typeface="Century Gothic"/>
                <a:sym typeface="Century Gothic"/>
              </a:rPr>
              <a:t>reuse</a:t>
            </a:r>
            <a:r>
              <a:rPr lang="en-GB" sz="2400" b="1" i="0" u="none" strike="noStrike" cap="none" dirty="0">
                <a:solidFill>
                  <a:schemeClr val="accent2">
                    <a:lumMod val="60000"/>
                    <a:lumOff val="40000"/>
                  </a:schemeClr>
                </a:solidFill>
                <a:latin typeface="Century Gothic"/>
                <a:ea typeface="Century Gothic"/>
                <a:cs typeface="Century Gothic"/>
                <a:sym typeface="Century Gothic"/>
              </a:rPr>
              <a:t> glass products or </a:t>
            </a:r>
            <a:r>
              <a:rPr lang="en-GB" sz="2400" b="1" i="0" u="sng" strike="noStrike" cap="none" dirty="0">
                <a:solidFill>
                  <a:schemeClr val="accent2">
                    <a:lumMod val="60000"/>
                    <a:lumOff val="40000"/>
                  </a:schemeClr>
                </a:solidFill>
                <a:latin typeface="Century Gothic"/>
                <a:ea typeface="Century Gothic"/>
                <a:cs typeface="Century Gothic"/>
                <a:sym typeface="Century Gothic"/>
              </a:rPr>
              <a:t>recycle</a:t>
            </a:r>
            <a:r>
              <a:rPr lang="en-GB" sz="2400" b="1" i="0" u="none" strike="noStrike" cap="none" dirty="0">
                <a:solidFill>
                  <a:schemeClr val="accent2">
                    <a:lumMod val="60000"/>
                    <a:lumOff val="40000"/>
                  </a:schemeClr>
                </a:solidFill>
                <a:latin typeface="Century Gothic"/>
                <a:ea typeface="Century Gothic"/>
                <a:cs typeface="Century Gothic"/>
                <a:sym typeface="Century Gothic"/>
              </a:rPr>
              <a:t> glass.</a:t>
            </a:r>
            <a:endParaRPr sz="1400" b="1" i="0" u="none" strike="noStrike" cap="none" dirty="0">
              <a:solidFill>
                <a:schemeClr val="accent2">
                  <a:lumMod val="60000"/>
                  <a:lumOff val="40000"/>
                </a:schemeClr>
              </a:solidFill>
              <a:latin typeface="Arial"/>
              <a:ea typeface="Arial"/>
              <a:cs typeface="Arial"/>
              <a:sym typeface="Arial"/>
            </a:endParaRPr>
          </a:p>
        </p:txBody>
      </p:sp>
      <p:sp>
        <p:nvSpPr>
          <p:cNvPr id="13" name="Google Shape;103;p1">
            <a:extLst>
              <a:ext uri="{FF2B5EF4-FFF2-40B4-BE49-F238E27FC236}">
                <a16:creationId xmlns:a16="http://schemas.microsoft.com/office/drawing/2014/main" id="{8763EA1F-D884-B946-9EA6-0EF7183610B9}"/>
              </a:ext>
            </a:extLst>
          </p:cNvPr>
          <p:cNvSpPr txBox="1"/>
          <p:nvPr/>
        </p:nvSpPr>
        <p:spPr>
          <a:xfrm>
            <a:off x="856638" y="6040491"/>
            <a:ext cx="9585003" cy="830956"/>
          </a:xfrm>
          <a:prstGeom prst="rect">
            <a:avLst/>
          </a:prstGeom>
          <a:noFill/>
          <a:ln>
            <a:noFill/>
          </a:ln>
        </p:spPr>
        <p:txBody>
          <a:bodyPr spcFirstLastPara="1" wrap="square" lIns="91425" tIns="45700" rIns="91425" bIns="45700" anchor="t" anchorCtr="0">
            <a:spAutoFit/>
          </a:bodyPr>
          <a:lstStyle/>
          <a:p>
            <a:r>
              <a:rPr lang="en-GB" sz="2400" b="1" dirty="0">
                <a:solidFill>
                  <a:schemeClr val="accent2">
                    <a:lumMod val="60000"/>
                    <a:lumOff val="40000"/>
                  </a:schemeClr>
                </a:solidFill>
                <a:latin typeface="Century Gothic" panose="020B0502020202020204" pitchFamily="34" charset="0"/>
              </a:rPr>
              <a:t>Bioleaching is a method to extract metals from their ore using living organisms such as bacteria.</a:t>
            </a:r>
          </a:p>
        </p:txBody>
      </p:sp>
      <p:pic>
        <p:nvPicPr>
          <p:cNvPr id="2" name="Picture 1" descr="A picture containing clipart&#10;&#10;Description automatically generated">
            <a:extLst>
              <a:ext uri="{FF2B5EF4-FFF2-40B4-BE49-F238E27FC236}">
                <a16:creationId xmlns:a16="http://schemas.microsoft.com/office/drawing/2014/main" id="{9390BC54-32C8-E987-145C-18F1B866A6F1}"/>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482943" y="5836934"/>
            <a:ext cx="1121360" cy="536108"/>
          </a:xfrm>
          <a:prstGeom prst="rect">
            <a:avLst/>
          </a:prstGeom>
        </p:spPr>
      </p:pic>
    </p:spTree>
    <p:extLst>
      <p:ext uri="{BB962C8B-B14F-4D97-AF65-F5344CB8AC3E}">
        <p14:creationId xmlns:p14="http://schemas.microsoft.com/office/powerpoint/2010/main" val="299887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AAF52B-0B31-D624-279C-2B376602E65A}"/>
              </a:ext>
            </a:extLst>
          </p:cNvPr>
          <p:cNvPicPr>
            <a:picLocks noChangeAspect="1"/>
          </p:cNvPicPr>
          <p:nvPr/>
        </p:nvPicPr>
        <p:blipFill>
          <a:blip r:embed="rId3"/>
          <a:stretch>
            <a:fillRect/>
          </a:stretch>
        </p:blipFill>
        <p:spPr>
          <a:xfrm>
            <a:off x="540000" y="719999"/>
            <a:ext cx="10318910" cy="5811430"/>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Answers – Section A</a:t>
            </a:r>
          </a:p>
        </p:txBody>
      </p:sp>
      <p:sp>
        <p:nvSpPr>
          <p:cNvPr id="3" name="Google Shape;101;p1">
            <a:extLst>
              <a:ext uri="{FF2B5EF4-FFF2-40B4-BE49-F238E27FC236}">
                <a16:creationId xmlns:a16="http://schemas.microsoft.com/office/drawing/2014/main" id="{B634DA7E-C40B-30E6-2FDD-D8E1125A54D9}"/>
              </a:ext>
            </a:extLst>
          </p:cNvPr>
          <p:cNvSpPr txBox="1"/>
          <p:nvPr/>
        </p:nvSpPr>
        <p:spPr>
          <a:xfrm>
            <a:off x="983094" y="1762188"/>
            <a:ext cx="9875816" cy="830956"/>
          </a:xfrm>
          <a:prstGeom prst="rect">
            <a:avLst/>
          </a:prstGeom>
          <a:solidFill>
            <a:schemeClr val="bg1"/>
          </a:solid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2">
                    <a:lumMod val="60000"/>
                    <a:lumOff val="40000"/>
                  </a:schemeClr>
                </a:solidFill>
                <a:latin typeface="Century Gothic"/>
                <a:ea typeface="Century Gothic"/>
                <a:cs typeface="Century Gothic"/>
                <a:sym typeface="Century Gothic"/>
              </a:rPr>
              <a:t>Less damage to the environment as no quarries or mines are required.</a:t>
            </a:r>
          </a:p>
        </p:txBody>
      </p:sp>
      <p:sp>
        <p:nvSpPr>
          <p:cNvPr id="8" name="Google Shape;101;p1">
            <a:extLst>
              <a:ext uri="{FF2B5EF4-FFF2-40B4-BE49-F238E27FC236}">
                <a16:creationId xmlns:a16="http://schemas.microsoft.com/office/drawing/2014/main" id="{14C9E7D6-A05F-DCBA-4E5E-154B05FECD7F}"/>
              </a:ext>
            </a:extLst>
          </p:cNvPr>
          <p:cNvSpPr txBox="1"/>
          <p:nvPr/>
        </p:nvSpPr>
        <p:spPr>
          <a:xfrm>
            <a:off x="983094" y="2574518"/>
            <a:ext cx="9875816" cy="461624"/>
          </a:xfrm>
          <a:prstGeom prst="rect">
            <a:avLst/>
          </a:prstGeom>
          <a:solidFill>
            <a:schemeClr val="bg1"/>
          </a:solid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2">
                    <a:lumMod val="60000"/>
                    <a:lumOff val="40000"/>
                  </a:schemeClr>
                </a:solidFill>
                <a:latin typeface="Century Gothic"/>
                <a:ea typeface="Century Gothic"/>
                <a:cs typeface="Century Gothic"/>
                <a:sym typeface="Century Gothic"/>
              </a:rPr>
              <a:t>Valuable, non-renewable, raw materials are preserved.</a:t>
            </a:r>
          </a:p>
        </p:txBody>
      </p:sp>
      <p:sp>
        <p:nvSpPr>
          <p:cNvPr id="9" name="Google Shape;101;p1">
            <a:extLst>
              <a:ext uri="{FF2B5EF4-FFF2-40B4-BE49-F238E27FC236}">
                <a16:creationId xmlns:a16="http://schemas.microsoft.com/office/drawing/2014/main" id="{6D8814F9-5E28-1B1A-E81E-544B37A43930}"/>
              </a:ext>
            </a:extLst>
          </p:cNvPr>
          <p:cNvSpPr txBox="1"/>
          <p:nvPr/>
        </p:nvSpPr>
        <p:spPr>
          <a:xfrm>
            <a:off x="7457917" y="3756142"/>
            <a:ext cx="3400993" cy="830956"/>
          </a:xfrm>
          <a:prstGeom prst="rect">
            <a:avLst/>
          </a:prstGeom>
          <a:solidFill>
            <a:schemeClr val="bg1"/>
          </a:solid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2">
                    <a:lumMod val="60000"/>
                    <a:lumOff val="40000"/>
                  </a:schemeClr>
                </a:solidFill>
                <a:latin typeface="Century Gothic"/>
                <a:ea typeface="Century Gothic"/>
                <a:cs typeface="Century Gothic"/>
                <a:sym typeface="Century Gothic"/>
              </a:rPr>
              <a:t>Any temperature above 1085</a:t>
            </a:r>
            <a:r>
              <a:rPr lang="en-GB" sz="2400" b="1" dirty="0">
                <a:solidFill>
                  <a:schemeClr val="accent2">
                    <a:lumMod val="60000"/>
                    <a:lumOff val="40000"/>
                  </a:schemeClr>
                </a:solidFill>
                <a:latin typeface="Arial" panose="020B0604020202020204" pitchFamily="34" charset="0"/>
                <a:ea typeface="Century Gothic"/>
                <a:cs typeface="Arial" panose="020B0604020202020204" pitchFamily="34" charset="0"/>
                <a:sym typeface="Century Gothic"/>
              </a:rPr>
              <a:t>⁰</a:t>
            </a:r>
            <a:r>
              <a:rPr lang="en-GB" sz="2400" b="1" dirty="0">
                <a:solidFill>
                  <a:schemeClr val="accent2">
                    <a:lumMod val="60000"/>
                    <a:lumOff val="40000"/>
                  </a:schemeClr>
                </a:solidFill>
                <a:latin typeface="Century Gothic"/>
                <a:ea typeface="Century Gothic"/>
                <a:cs typeface="Century Gothic"/>
                <a:sym typeface="Century Gothic"/>
              </a:rPr>
              <a:t>C</a:t>
            </a:r>
          </a:p>
        </p:txBody>
      </p:sp>
      <p:sp>
        <p:nvSpPr>
          <p:cNvPr id="10" name="Google Shape;101;p1">
            <a:extLst>
              <a:ext uri="{FF2B5EF4-FFF2-40B4-BE49-F238E27FC236}">
                <a16:creationId xmlns:a16="http://schemas.microsoft.com/office/drawing/2014/main" id="{A4DE0A75-688F-EEC1-FA9D-65192A9C84E4}"/>
              </a:ext>
            </a:extLst>
          </p:cNvPr>
          <p:cNvSpPr txBox="1"/>
          <p:nvPr/>
        </p:nvSpPr>
        <p:spPr>
          <a:xfrm>
            <a:off x="912092" y="5076286"/>
            <a:ext cx="9875816" cy="461624"/>
          </a:xfrm>
          <a:prstGeom prst="rect">
            <a:avLst/>
          </a:prstGeom>
          <a:solidFill>
            <a:schemeClr val="bg1"/>
          </a:solid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2">
                    <a:lumMod val="60000"/>
                    <a:lumOff val="40000"/>
                  </a:schemeClr>
                </a:solidFill>
                <a:latin typeface="Century Gothic"/>
                <a:ea typeface="Century Gothic"/>
                <a:cs typeface="Century Gothic"/>
                <a:sym typeface="Century Gothic"/>
              </a:rPr>
              <a:t>Copper ore is running out so should be recycled/reused.​</a:t>
            </a:r>
          </a:p>
        </p:txBody>
      </p:sp>
      <p:sp>
        <p:nvSpPr>
          <p:cNvPr id="11" name="Google Shape;101;p1">
            <a:extLst>
              <a:ext uri="{FF2B5EF4-FFF2-40B4-BE49-F238E27FC236}">
                <a16:creationId xmlns:a16="http://schemas.microsoft.com/office/drawing/2014/main" id="{01745C41-6F2E-E935-DE37-8E0890D91AB6}"/>
              </a:ext>
            </a:extLst>
          </p:cNvPr>
          <p:cNvSpPr txBox="1"/>
          <p:nvPr/>
        </p:nvSpPr>
        <p:spPr>
          <a:xfrm>
            <a:off x="912092" y="5676377"/>
            <a:ext cx="9875816" cy="830956"/>
          </a:xfrm>
          <a:prstGeom prst="rect">
            <a:avLst/>
          </a:prstGeom>
          <a:solidFill>
            <a:schemeClr val="bg1"/>
          </a:solid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2">
                    <a:lumMod val="60000"/>
                    <a:lumOff val="40000"/>
                  </a:schemeClr>
                </a:solidFill>
                <a:latin typeface="Century Gothic"/>
                <a:ea typeface="Century Gothic"/>
                <a:cs typeface="Century Gothic"/>
                <a:sym typeface="Century Gothic"/>
              </a:rPr>
              <a:t>To reduce the amount of copper entering landfill waste, which can be toxic</a:t>
            </a:r>
          </a:p>
        </p:txBody>
      </p:sp>
    </p:spTree>
    <p:extLst>
      <p:ext uri="{BB962C8B-B14F-4D97-AF65-F5344CB8AC3E}">
        <p14:creationId xmlns:p14="http://schemas.microsoft.com/office/powerpoint/2010/main" val="242685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1C5C3BE-0B44-2998-CAC6-F4C33274A2E6}"/>
              </a:ext>
            </a:extLst>
          </p:cNvPr>
          <p:cNvPicPr>
            <a:picLocks noChangeAspect="1"/>
          </p:cNvPicPr>
          <p:nvPr/>
        </p:nvPicPr>
        <p:blipFill>
          <a:blip r:embed="rId3"/>
          <a:stretch>
            <a:fillRect/>
          </a:stretch>
        </p:blipFill>
        <p:spPr>
          <a:xfrm>
            <a:off x="540000" y="720000"/>
            <a:ext cx="10567399" cy="3433990"/>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Answers – Section B</a:t>
            </a:r>
          </a:p>
        </p:txBody>
      </p:sp>
      <p:sp>
        <p:nvSpPr>
          <p:cNvPr id="3" name="Google Shape;101;p1">
            <a:extLst>
              <a:ext uri="{FF2B5EF4-FFF2-40B4-BE49-F238E27FC236}">
                <a16:creationId xmlns:a16="http://schemas.microsoft.com/office/drawing/2014/main" id="{B634DA7E-C40B-30E6-2FDD-D8E1125A54D9}"/>
              </a:ext>
            </a:extLst>
          </p:cNvPr>
          <p:cNvSpPr txBox="1"/>
          <p:nvPr/>
        </p:nvSpPr>
        <p:spPr>
          <a:xfrm>
            <a:off x="960373" y="1105146"/>
            <a:ext cx="10117242" cy="461624"/>
          </a:xfrm>
          <a:prstGeom prst="rect">
            <a:avLst/>
          </a:prstGeom>
          <a:solidFill>
            <a:schemeClr val="bg1"/>
          </a:solid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2">
                    <a:lumMod val="60000"/>
                    <a:lumOff val="40000"/>
                  </a:schemeClr>
                </a:solidFill>
                <a:latin typeface="Century Gothic"/>
                <a:ea typeface="Century Gothic"/>
                <a:cs typeface="Century Gothic"/>
                <a:sym typeface="Century Gothic"/>
              </a:rPr>
              <a:t>Scrap metal is collected and transported to a sorting centre.</a:t>
            </a:r>
          </a:p>
        </p:txBody>
      </p:sp>
      <p:sp>
        <p:nvSpPr>
          <p:cNvPr id="6" name="Google Shape;101;p1">
            <a:extLst>
              <a:ext uri="{FF2B5EF4-FFF2-40B4-BE49-F238E27FC236}">
                <a16:creationId xmlns:a16="http://schemas.microsoft.com/office/drawing/2014/main" id="{7B0009A3-216B-D0C8-D551-6B9FE61B49D1}"/>
              </a:ext>
            </a:extLst>
          </p:cNvPr>
          <p:cNvSpPr txBox="1"/>
          <p:nvPr/>
        </p:nvSpPr>
        <p:spPr>
          <a:xfrm>
            <a:off x="960373" y="1566770"/>
            <a:ext cx="10117242" cy="461624"/>
          </a:xfrm>
          <a:prstGeom prst="rect">
            <a:avLst/>
          </a:prstGeom>
          <a:solidFill>
            <a:schemeClr val="bg1"/>
          </a:solid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2">
                    <a:lumMod val="60000"/>
                    <a:lumOff val="40000"/>
                  </a:schemeClr>
                </a:solidFill>
                <a:latin typeface="Century Gothic"/>
                <a:ea typeface="Century Gothic"/>
                <a:cs typeface="Century Gothic"/>
                <a:sym typeface="Century Gothic"/>
              </a:rPr>
              <a:t>Items are broken up, and sorted into different kinds of metals.</a:t>
            </a:r>
          </a:p>
        </p:txBody>
      </p:sp>
      <p:sp>
        <p:nvSpPr>
          <p:cNvPr id="7" name="Google Shape;101;p1">
            <a:extLst>
              <a:ext uri="{FF2B5EF4-FFF2-40B4-BE49-F238E27FC236}">
                <a16:creationId xmlns:a16="http://schemas.microsoft.com/office/drawing/2014/main" id="{684FFC0E-BFD0-998D-0721-83ACF4FEE33E}"/>
              </a:ext>
            </a:extLst>
          </p:cNvPr>
          <p:cNvSpPr txBox="1"/>
          <p:nvPr/>
        </p:nvSpPr>
        <p:spPr>
          <a:xfrm>
            <a:off x="960373" y="2007640"/>
            <a:ext cx="10117242" cy="461624"/>
          </a:xfrm>
          <a:prstGeom prst="rect">
            <a:avLst/>
          </a:prstGeom>
          <a:solidFill>
            <a:schemeClr val="bg1"/>
          </a:solid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2">
                    <a:lumMod val="60000"/>
                    <a:lumOff val="40000"/>
                  </a:schemeClr>
                </a:solidFill>
                <a:latin typeface="Century Gothic"/>
                <a:ea typeface="Century Gothic"/>
                <a:cs typeface="Century Gothic"/>
                <a:sym typeface="Century Gothic"/>
              </a:rPr>
              <a:t>Other materials such as plastic are removed</a:t>
            </a:r>
          </a:p>
        </p:txBody>
      </p:sp>
      <p:sp>
        <p:nvSpPr>
          <p:cNvPr id="8" name="Google Shape;101;p1">
            <a:extLst>
              <a:ext uri="{FF2B5EF4-FFF2-40B4-BE49-F238E27FC236}">
                <a16:creationId xmlns:a16="http://schemas.microsoft.com/office/drawing/2014/main" id="{63BEC915-22EF-C42E-376B-22705CF3DBF3}"/>
              </a:ext>
            </a:extLst>
          </p:cNvPr>
          <p:cNvSpPr txBox="1"/>
          <p:nvPr/>
        </p:nvSpPr>
        <p:spPr>
          <a:xfrm>
            <a:off x="986499" y="2437766"/>
            <a:ext cx="10117242" cy="461624"/>
          </a:xfrm>
          <a:prstGeom prst="rect">
            <a:avLst/>
          </a:prstGeom>
          <a:solidFill>
            <a:schemeClr val="bg1"/>
          </a:solid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2">
                    <a:lumMod val="60000"/>
                    <a:lumOff val="40000"/>
                  </a:schemeClr>
                </a:solidFill>
                <a:latin typeface="Century Gothic"/>
                <a:ea typeface="Century Gothic"/>
                <a:cs typeface="Century Gothic"/>
                <a:sym typeface="Century Gothic"/>
              </a:rPr>
              <a:t>The metals are melted down and are recast into new items.</a:t>
            </a:r>
          </a:p>
        </p:txBody>
      </p:sp>
    </p:spTree>
    <p:extLst>
      <p:ext uri="{BB962C8B-B14F-4D97-AF65-F5344CB8AC3E}">
        <p14:creationId xmlns:p14="http://schemas.microsoft.com/office/powerpoint/2010/main" val="3325086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8CCC01-6960-0A07-3CF7-EB1B128D4BAF}"/>
              </a:ext>
            </a:extLst>
          </p:cNvPr>
          <p:cNvPicPr>
            <a:picLocks noChangeAspect="1"/>
          </p:cNvPicPr>
          <p:nvPr/>
        </p:nvPicPr>
        <p:blipFill>
          <a:blip r:embed="rId3"/>
          <a:stretch>
            <a:fillRect/>
          </a:stretch>
        </p:blipFill>
        <p:spPr>
          <a:xfrm>
            <a:off x="540000" y="844591"/>
            <a:ext cx="10444614" cy="5294951"/>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Answers – Section B</a:t>
            </a:r>
          </a:p>
        </p:txBody>
      </p:sp>
      <p:sp>
        <p:nvSpPr>
          <p:cNvPr id="3" name="Google Shape;101;p1">
            <a:extLst>
              <a:ext uri="{FF2B5EF4-FFF2-40B4-BE49-F238E27FC236}">
                <a16:creationId xmlns:a16="http://schemas.microsoft.com/office/drawing/2014/main" id="{B634DA7E-C40B-30E6-2FDD-D8E1125A54D9}"/>
              </a:ext>
            </a:extLst>
          </p:cNvPr>
          <p:cNvSpPr txBox="1"/>
          <p:nvPr/>
        </p:nvSpPr>
        <p:spPr>
          <a:xfrm>
            <a:off x="998917" y="1868852"/>
            <a:ext cx="10117242" cy="1569620"/>
          </a:xfrm>
          <a:prstGeom prst="rect">
            <a:avLst/>
          </a:prstGeom>
          <a:solidFill>
            <a:schemeClr val="bg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2">
                    <a:lumMod val="60000"/>
                    <a:lumOff val="40000"/>
                  </a:schemeClr>
                </a:solidFill>
                <a:latin typeface="Century Gothic"/>
                <a:ea typeface="Century Gothic"/>
                <a:cs typeface="Century Gothic"/>
                <a:sym typeface="Century Gothic"/>
              </a:rPr>
              <a:t>A </a:t>
            </a:r>
            <a:r>
              <a:rPr lang="en-GB" sz="2400" b="1" i="0" u="sng" strike="noStrike" cap="none" dirty="0">
                <a:solidFill>
                  <a:schemeClr val="accent2">
                    <a:lumMod val="60000"/>
                    <a:lumOff val="40000"/>
                  </a:schemeClr>
                </a:solidFill>
                <a:latin typeface="Century Gothic"/>
                <a:ea typeface="Century Gothic"/>
                <a:cs typeface="Century Gothic"/>
                <a:sym typeface="Century Gothic"/>
              </a:rPr>
              <a:t>social</a:t>
            </a:r>
            <a:r>
              <a:rPr lang="en-GB" sz="2400" b="1" i="0" u="none" strike="noStrike" cap="none" dirty="0">
                <a:solidFill>
                  <a:schemeClr val="accent2">
                    <a:lumMod val="60000"/>
                    <a:lumOff val="40000"/>
                  </a:schemeClr>
                </a:solidFill>
                <a:latin typeface="Century Gothic"/>
                <a:ea typeface="Century Gothic"/>
                <a:cs typeface="Century Gothic"/>
                <a:sym typeface="Century Gothic"/>
              </a:rPr>
              <a:t> effect of recycling metals is that jobs are created to carry out process of recycling, which is an </a:t>
            </a:r>
            <a:r>
              <a:rPr lang="en-GB" sz="2400" b="1" i="0" u="sng" strike="noStrike" cap="none" dirty="0">
                <a:solidFill>
                  <a:schemeClr val="accent2">
                    <a:lumMod val="60000"/>
                    <a:lumOff val="40000"/>
                  </a:schemeClr>
                </a:solidFill>
                <a:latin typeface="Century Gothic"/>
                <a:ea typeface="Century Gothic"/>
                <a:cs typeface="Century Gothic"/>
                <a:sym typeface="Century Gothic"/>
              </a:rPr>
              <a:t>advantage</a:t>
            </a:r>
            <a:r>
              <a:rPr lang="en-GB" sz="2400" b="1" i="0" u="none" strike="noStrike" cap="none" dirty="0">
                <a:solidFill>
                  <a:schemeClr val="accent2">
                    <a:lumMod val="60000"/>
                    <a:lumOff val="40000"/>
                  </a:schemeClr>
                </a:solidFill>
                <a:latin typeface="Century Gothic"/>
                <a:ea typeface="Century Gothic"/>
                <a:cs typeface="Century Gothic"/>
                <a:sym typeface="Century Gothic"/>
              </a:rPr>
              <a:t> for communities. However, a </a:t>
            </a:r>
            <a:r>
              <a:rPr lang="en-GB" sz="2400" b="1" i="0" u="sng" strike="noStrike" cap="none" dirty="0">
                <a:solidFill>
                  <a:schemeClr val="accent2">
                    <a:lumMod val="60000"/>
                    <a:lumOff val="40000"/>
                  </a:schemeClr>
                </a:solidFill>
                <a:latin typeface="Century Gothic"/>
                <a:ea typeface="Century Gothic"/>
                <a:cs typeface="Century Gothic"/>
                <a:sym typeface="Century Gothic"/>
              </a:rPr>
              <a:t>disadvantage</a:t>
            </a:r>
            <a:r>
              <a:rPr lang="en-GB" sz="2400" b="1" i="0" u="none" strike="noStrike" cap="none" dirty="0">
                <a:solidFill>
                  <a:schemeClr val="accent2">
                    <a:lumMod val="60000"/>
                    <a:lumOff val="40000"/>
                  </a:schemeClr>
                </a:solidFill>
                <a:latin typeface="Century Gothic"/>
                <a:ea typeface="Century Gothic"/>
                <a:cs typeface="Century Gothic"/>
                <a:sym typeface="Century Gothic"/>
              </a:rPr>
              <a:t> is that people are expected to make more of an effort to clean, sort, and recycle their metal waste.</a:t>
            </a:r>
            <a:endParaRPr sz="1400" b="1" i="0" u="none" strike="noStrike" cap="none" dirty="0">
              <a:solidFill>
                <a:schemeClr val="accent2">
                  <a:lumMod val="60000"/>
                  <a:lumOff val="40000"/>
                </a:schemeClr>
              </a:solidFill>
              <a:latin typeface="Arial"/>
              <a:ea typeface="Arial"/>
              <a:cs typeface="Arial"/>
              <a:sym typeface="Arial"/>
            </a:endParaRPr>
          </a:p>
        </p:txBody>
      </p:sp>
      <p:graphicFrame>
        <p:nvGraphicFramePr>
          <p:cNvPr id="7" name="Table 3">
            <a:extLst>
              <a:ext uri="{FF2B5EF4-FFF2-40B4-BE49-F238E27FC236}">
                <a16:creationId xmlns:a16="http://schemas.microsoft.com/office/drawing/2014/main" id="{87EB3C7C-C3FF-B3ED-A262-DEFD11A8C547}"/>
              </a:ext>
            </a:extLst>
          </p:cNvPr>
          <p:cNvGraphicFramePr>
            <a:graphicFrameLocks noGrp="1"/>
          </p:cNvGraphicFramePr>
          <p:nvPr>
            <p:extLst>
              <p:ext uri="{D42A27DB-BD31-4B8C-83A1-F6EECF244321}">
                <p14:modId xmlns:p14="http://schemas.microsoft.com/office/powerpoint/2010/main" val="4157735438"/>
              </p:ext>
            </p:extLst>
          </p:nvPr>
        </p:nvGraphicFramePr>
        <p:xfrm>
          <a:off x="12785605" y="874690"/>
          <a:ext cx="10776118" cy="5234751"/>
        </p:xfrm>
        <a:graphic>
          <a:graphicData uri="http://schemas.openxmlformats.org/drawingml/2006/table">
            <a:tbl>
              <a:tblPr firstRow="1" bandRow="1">
                <a:tableStyleId>{5940675A-B579-460E-94D1-54222C63F5DA}</a:tableStyleId>
              </a:tblPr>
              <a:tblGrid>
                <a:gridCol w="2314713">
                  <a:extLst>
                    <a:ext uri="{9D8B030D-6E8A-4147-A177-3AD203B41FA5}">
                      <a16:colId xmlns:a16="http://schemas.microsoft.com/office/drawing/2014/main" val="2992347426"/>
                    </a:ext>
                  </a:extLst>
                </a:gridCol>
                <a:gridCol w="8461405">
                  <a:extLst>
                    <a:ext uri="{9D8B030D-6E8A-4147-A177-3AD203B41FA5}">
                      <a16:colId xmlns:a16="http://schemas.microsoft.com/office/drawing/2014/main" val="4196544052"/>
                    </a:ext>
                  </a:extLst>
                </a:gridCol>
              </a:tblGrid>
              <a:tr h="604010">
                <a:tc>
                  <a:txBody>
                    <a:bodyPr/>
                    <a:lstStyle/>
                    <a:p>
                      <a:r>
                        <a:rPr lang="en-GB" sz="2400" b="1" dirty="0">
                          <a:latin typeface="Century Gothic" panose="020B0502020202020204" pitchFamily="34" charset="0"/>
                        </a:rPr>
                        <a:t>Category</a:t>
                      </a:r>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b="1" dirty="0">
                          <a:latin typeface="Century Gothic" panose="020B0502020202020204" pitchFamily="34" charset="0"/>
                        </a:rPr>
                        <a:t>Effect</a:t>
                      </a:r>
                    </a:p>
                  </a:txBody>
                  <a:tcPr>
                    <a:solidFill>
                      <a:schemeClr val="accent1">
                        <a:lumMod val="20000"/>
                        <a:lumOff val="80000"/>
                      </a:schemeClr>
                    </a:solidFill>
                  </a:tcPr>
                </a:tc>
                <a:extLst>
                  <a:ext uri="{0D108BD9-81ED-4DB2-BD59-A6C34878D82A}">
                    <a16:rowId xmlns:a16="http://schemas.microsoft.com/office/drawing/2014/main" val="2550107700"/>
                  </a:ext>
                </a:extLst>
              </a:tr>
              <a:tr h="14093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b="1" kern="1200" dirty="0">
                          <a:solidFill>
                            <a:schemeClr val="tx1"/>
                          </a:solidFill>
                          <a:latin typeface="Century Gothic" panose="020B0502020202020204" pitchFamily="34" charset="0"/>
                          <a:ea typeface="+mn-ea"/>
                          <a:cs typeface="+mn-cs"/>
                        </a:rPr>
                        <a:t>Social</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i="1" kern="1200" dirty="0">
                          <a:solidFill>
                            <a:schemeClr val="tx1"/>
                          </a:solidFill>
                          <a:latin typeface="Century Gothic" panose="020B0502020202020204" pitchFamily="34" charset="0"/>
                          <a:ea typeface="+mn-ea"/>
                          <a:cs typeface="+mn-cs"/>
                        </a:rPr>
                        <a:t>(an effect to do with people)</a:t>
                      </a:r>
                    </a:p>
                  </a:txBody>
                  <a:tcPr>
                    <a:solidFill>
                      <a:schemeClr val="accent1">
                        <a:lumMod val="20000"/>
                        <a:lumOff val="80000"/>
                      </a:schemeClr>
                    </a:solidFill>
                  </a:tcPr>
                </a:tc>
                <a:tc>
                  <a:txBody>
                    <a:bodyPr/>
                    <a:lstStyle/>
                    <a:p>
                      <a:endParaRPr lang="en-GB" sz="2400" dirty="0">
                        <a:latin typeface="Century Gothic" panose="020B0502020202020204" pitchFamily="34" charset="0"/>
                      </a:endParaRPr>
                    </a:p>
                  </a:txBody>
                  <a:tcPr>
                    <a:solidFill>
                      <a:schemeClr val="bg1"/>
                    </a:solidFill>
                  </a:tcPr>
                </a:tc>
                <a:extLst>
                  <a:ext uri="{0D108BD9-81ED-4DB2-BD59-A6C34878D82A}">
                    <a16:rowId xmlns:a16="http://schemas.microsoft.com/office/drawing/2014/main" val="1913163681"/>
                  </a:ext>
                </a:extLst>
              </a:tr>
              <a:tr h="18120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b="1" kern="1200" dirty="0">
                          <a:solidFill>
                            <a:schemeClr val="tx1"/>
                          </a:solidFill>
                          <a:latin typeface="Century Gothic" panose="020B0502020202020204" pitchFamily="34" charset="0"/>
                          <a:ea typeface="+mn-ea"/>
                          <a:cs typeface="+mn-cs"/>
                        </a:rPr>
                        <a:t>Environmental </a:t>
                      </a:r>
                      <a:r>
                        <a:rPr lang="en-GB" sz="2000" b="0" i="1" kern="1200" dirty="0">
                          <a:solidFill>
                            <a:schemeClr val="tx1"/>
                          </a:solidFill>
                          <a:latin typeface="Century Gothic" panose="020B0502020202020204" pitchFamily="34" charset="0"/>
                          <a:ea typeface="+mn-ea"/>
                          <a:cs typeface="+mn-cs"/>
                        </a:rPr>
                        <a:t>(an effect to do with the environment)</a:t>
                      </a:r>
                      <a:endParaRPr lang="en-GB" sz="2400" b="0" i="1" kern="1200" dirty="0">
                        <a:solidFill>
                          <a:schemeClr val="tx1"/>
                        </a:solidFill>
                        <a:latin typeface="Century Gothic" panose="020B0502020202020204" pitchFamily="34" charset="0"/>
                        <a:ea typeface="+mn-ea"/>
                        <a:cs typeface="+mn-cs"/>
                      </a:endParaRPr>
                    </a:p>
                  </a:txBody>
                  <a:tcPr>
                    <a:solidFill>
                      <a:schemeClr val="accent1">
                        <a:lumMod val="20000"/>
                        <a:lumOff val="80000"/>
                      </a:schemeClr>
                    </a:solidFill>
                  </a:tcPr>
                </a:tc>
                <a:tc>
                  <a:txBody>
                    <a:bodyPr/>
                    <a:lstStyle/>
                    <a:p>
                      <a:endParaRPr lang="en-GB" sz="2400" dirty="0">
                        <a:latin typeface="Century Gothic" panose="020B0502020202020204" pitchFamily="34" charset="0"/>
                      </a:endParaRPr>
                    </a:p>
                  </a:txBody>
                  <a:tcPr>
                    <a:solidFill>
                      <a:schemeClr val="bg1"/>
                    </a:solidFill>
                  </a:tcPr>
                </a:tc>
                <a:extLst>
                  <a:ext uri="{0D108BD9-81ED-4DB2-BD59-A6C34878D82A}">
                    <a16:rowId xmlns:a16="http://schemas.microsoft.com/office/drawing/2014/main" val="1872583232"/>
                  </a:ext>
                </a:extLst>
              </a:tr>
              <a:tr h="14093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b="1" kern="1200" dirty="0">
                          <a:solidFill>
                            <a:schemeClr val="tx1"/>
                          </a:solidFill>
                          <a:latin typeface="Century Gothic" panose="020B0502020202020204" pitchFamily="34" charset="0"/>
                          <a:ea typeface="+mn-ea"/>
                          <a:cs typeface="+mn-cs"/>
                        </a:rPr>
                        <a:t>Economic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i="1" kern="1200" dirty="0">
                          <a:solidFill>
                            <a:schemeClr val="tx1"/>
                          </a:solidFill>
                          <a:latin typeface="Century Gothic" panose="020B0502020202020204" pitchFamily="34" charset="0"/>
                          <a:ea typeface="+mn-ea"/>
                          <a:cs typeface="+mn-cs"/>
                        </a:rPr>
                        <a:t>(an effect to do with money)</a:t>
                      </a:r>
                      <a:endParaRPr lang="en-GB" sz="2400" b="1" kern="1200" dirty="0">
                        <a:solidFill>
                          <a:schemeClr val="tx1"/>
                        </a:solidFill>
                        <a:latin typeface="Century Gothic" panose="020B0502020202020204" pitchFamily="34" charset="0"/>
                        <a:ea typeface="+mn-ea"/>
                        <a:cs typeface="+mn-cs"/>
                      </a:endParaRPr>
                    </a:p>
                  </a:txBody>
                  <a:tcPr>
                    <a:solidFill>
                      <a:schemeClr val="accent1">
                        <a:lumMod val="20000"/>
                        <a:lumOff val="80000"/>
                      </a:schemeClr>
                    </a:solidFill>
                  </a:tcPr>
                </a:tc>
                <a:tc>
                  <a:txBody>
                    <a:bodyPr/>
                    <a:lstStyle/>
                    <a:p>
                      <a:endParaRPr lang="en-GB" sz="2400" dirty="0">
                        <a:latin typeface="Century Gothic" panose="020B0502020202020204" pitchFamily="34" charset="0"/>
                      </a:endParaRPr>
                    </a:p>
                  </a:txBody>
                  <a:tcPr>
                    <a:solidFill>
                      <a:schemeClr val="bg1"/>
                    </a:solidFill>
                  </a:tcPr>
                </a:tc>
                <a:extLst>
                  <a:ext uri="{0D108BD9-81ED-4DB2-BD59-A6C34878D82A}">
                    <a16:rowId xmlns:a16="http://schemas.microsoft.com/office/drawing/2014/main" val="4086016852"/>
                  </a:ext>
                </a:extLst>
              </a:tr>
            </a:tbl>
          </a:graphicData>
        </a:graphic>
      </p:graphicFrame>
      <p:sp>
        <p:nvSpPr>
          <p:cNvPr id="14" name="Google Shape;101;p1">
            <a:extLst>
              <a:ext uri="{FF2B5EF4-FFF2-40B4-BE49-F238E27FC236}">
                <a16:creationId xmlns:a16="http://schemas.microsoft.com/office/drawing/2014/main" id="{8F779B43-7B64-1BCB-6A90-E65B75AFEDBC}"/>
              </a:ext>
            </a:extLst>
          </p:cNvPr>
          <p:cNvSpPr txBox="1"/>
          <p:nvPr/>
        </p:nvSpPr>
        <p:spPr>
          <a:xfrm>
            <a:off x="998917" y="3387834"/>
            <a:ext cx="10194166" cy="1569620"/>
          </a:xfrm>
          <a:prstGeom prst="rect">
            <a:avLst/>
          </a:prstGeom>
          <a:solidFill>
            <a:schemeClr val="bg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2">
                    <a:lumMod val="60000"/>
                    <a:lumOff val="40000"/>
                  </a:schemeClr>
                </a:solidFill>
                <a:latin typeface="Century Gothic"/>
                <a:ea typeface="Century Gothic"/>
                <a:cs typeface="Century Gothic"/>
                <a:sym typeface="Century Gothic"/>
              </a:rPr>
              <a:t>There are many </a:t>
            </a:r>
            <a:r>
              <a:rPr lang="en-GB" sz="2400" b="1" i="0" u="sng" strike="noStrike" cap="none" dirty="0">
                <a:solidFill>
                  <a:schemeClr val="accent2">
                    <a:lumMod val="60000"/>
                    <a:lumOff val="40000"/>
                  </a:schemeClr>
                </a:solidFill>
                <a:latin typeface="Century Gothic"/>
                <a:ea typeface="Century Gothic"/>
                <a:cs typeface="Century Gothic"/>
                <a:sym typeface="Century Gothic"/>
              </a:rPr>
              <a:t>environmental</a:t>
            </a:r>
            <a:r>
              <a:rPr lang="en-GB" sz="2400" b="1" i="0" u="none" strike="noStrike" cap="none" dirty="0">
                <a:solidFill>
                  <a:schemeClr val="accent2">
                    <a:lumMod val="60000"/>
                    <a:lumOff val="40000"/>
                  </a:schemeClr>
                </a:solidFill>
                <a:latin typeface="Century Gothic"/>
                <a:ea typeface="Century Gothic"/>
                <a:cs typeface="Century Gothic"/>
                <a:sym typeface="Century Gothic"/>
              </a:rPr>
              <a:t> </a:t>
            </a:r>
            <a:r>
              <a:rPr lang="en-GB" sz="2400" b="1" i="0" u="sng" strike="noStrike" cap="none" dirty="0">
                <a:solidFill>
                  <a:schemeClr val="accent2">
                    <a:lumMod val="60000"/>
                    <a:lumOff val="40000"/>
                  </a:schemeClr>
                </a:solidFill>
                <a:latin typeface="Century Gothic"/>
                <a:ea typeface="Century Gothic"/>
                <a:cs typeface="Century Gothic"/>
                <a:sym typeface="Century Gothic"/>
              </a:rPr>
              <a:t>advantages</a:t>
            </a:r>
            <a:r>
              <a:rPr lang="en-GB" sz="2400" b="1" i="0" u="none" strike="noStrike" cap="none" dirty="0">
                <a:solidFill>
                  <a:schemeClr val="accent2">
                    <a:lumMod val="60000"/>
                    <a:lumOff val="40000"/>
                  </a:schemeClr>
                </a:solidFill>
                <a:latin typeface="Century Gothic"/>
                <a:ea typeface="Century Gothic"/>
                <a:cs typeface="Century Gothic"/>
                <a:sym typeface="Century Gothic"/>
              </a:rPr>
              <a:t> to recycling metals, including preserving the dwindling supply of metal ores and reducing the amount of mining required. This means that there is less damage to habitats in the environment and less noise pollution.</a:t>
            </a:r>
            <a:endParaRPr sz="1400" b="1" i="0" u="none" strike="noStrike" cap="none" dirty="0">
              <a:solidFill>
                <a:schemeClr val="accent2">
                  <a:lumMod val="60000"/>
                  <a:lumOff val="40000"/>
                </a:schemeClr>
              </a:solidFill>
              <a:latin typeface="Arial"/>
              <a:ea typeface="Arial"/>
              <a:cs typeface="Arial"/>
              <a:sym typeface="Arial"/>
            </a:endParaRPr>
          </a:p>
        </p:txBody>
      </p:sp>
      <p:sp>
        <p:nvSpPr>
          <p:cNvPr id="15" name="Google Shape;101;p1">
            <a:extLst>
              <a:ext uri="{FF2B5EF4-FFF2-40B4-BE49-F238E27FC236}">
                <a16:creationId xmlns:a16="http://schemas.microsoft.com/office/drawing/2014/main" id="{335EAB20-EB7A-2C67-3294-6D1DCBBC3DA4}"/>
              </a:ext>
            </a:extLst>
          </p:cNvPr>
          <p:cNvSpPr txBox="1"/>
          <p:nvPr/>
        </p:nvSpPr>
        <p:spPr>
          <a:xfrm>
            <a:off x="965834" y="4928905"/>
            <a:ext cx="10194166" cy="1200288"/>
          </a:xfrm>
          <a:prstGeom prst="rect">
            <a:avLst/>
          </a:prstGeom>
          <a:solidFill>
            <a:schemeClr val="bg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2">
                    <a:lumMod val="60000"/>
                    <a:lumOff val="40000"/>
                  </a:schemeClr>
                </a:solidFill>
                <a:latin typeface="Century Gothic"/>
                <a:ea typeface="Century Gothic"/>
                <a:cs typeface="Century Gothic"/>
                <a:sym typeface="Century Gothic"/>
              </a:rPr>
              <a:t>The </a:t>
            </a:r>
            <a:r>
              <a:rPr lang="en-GB" sz="2400" b="1" i="0" u="sng" strike="noStrike" cap="none" dirty="0">
                <a:solidFill>
                  <a:schemeClr val="accent2">
                    <a:lumMod val="60000"/>
                    <a:lumOff val="40000"/>
                  </a:schemeClr>
                </a:solidFill>
                <a:latin typeface="Century Gothic"/>
                <a:ea typeface="Century Gothic"/>
                <a:cs typeface="Century Gothic"/>
                <a:sym typeface="Century Gothic"/>
              </a:rPr>
              <a:t>economic advantage </a:t>
            </a:r>
            <a:r>
              <a:rPr lang="en-GB" sz="2400" b="1" i="0" strike="noStrike" cap="none" dirty="0">
                <a:solidFill>
                  <a:schemeClr val="accent2">
                    <a:lumMod val="60000"/>
                    <a:lumOff val="40000"/>
                  </a:schemeClr>
                </a:solidFill>
                <a:latin typeface="Century Gothic"/>
                <a:ea typeface="Century Gothic"/>
                <a:cs typeface="Century Gothic"/>
                <a:sym typeface="Century Gothic"/>
              </a:rPr>
              <a:t>of recycling metals is that it is cheaper than the cost of extracting new metals from ores. However a </a:t>
            </a:r>
            <a:r>
              <a:rPr lang="en-GB" sz="2400" b="1" i="0" u="sng" strike="noStrike" cap="none" dirty="0">
                <a:solidFill>
                  <a:schemeClr val="accent2">
                    <a:lumMod val="60000"/>
                    <a:lumOff val="40000"/>
                  </a:schemeClr>
                </a:solidFill>
                <a:latin typeface="Century Gothic"/>
                <a:ea typeface="Century Gothic"/>
                <a:cs typeface="Century Gothic"/>
                <a:sym typeface="Century Gothic"/>
              </a:rPr>
              <a:t>disadvantage</a:t>
            </a:r>
            <a:r>
              <a:rPr lang="en-GB" sz="2400" b="1" i="0" strike="noStrike" cap="none" dirty="0">
                <a:solidFill>
                  <a:schemeClr val="accent2">
                    <a:lumMod val="60000"/>
                    <a:lumOff val="40000"/>
                  </a:schemeClr>
                </a:solidFill>
                <a:latin typeface="Century Gothic"/>
                <a:ea typeface="Century Gothic"/>
                <a:cs typeface="Century Gothic"/>
                <a:sym typeface="Century Gothic"/>
              </a:rPr>
              <a:t> is that there is still a cost to sort and recycle metals.</a:t>
            </a:r>
            <a:endParaRPr sz="1400" b="1" i="0" u="none" strike="noStrike" cap="none" dirty="0">
              <a:solidFill>
                <a:schemeClr val="accent2">
                  <a:lumMod val="60000"/>
                  <a:lumOff val="40000"/>
                </a:schemeClr>
              </a:solidFill>
              <a:latin typeface="Arial"/>
              <a:ea typeface="Arial"/>
              <a:cs typeface="Arial"/>
              <a:sym typeface="Arial"/>
            </a:endParaRPr>
          </a:p>
        </p:txBody>
      </p:sp>
      <p:sp>
        <p:nvSpPr>
          <p:cNvPr id="16" name="Google Shape;101;p1">
            <a:extLst>
              <a:ext uri="{FF2B5EF4-FFF2-40B4-BE49-F238E27FC236}">
                <a16:creationId xmlns:a16="http://schemas.microsoft.com/office/drawing/2014/main" id="{A70C5D6F-0707-F9AA-2231-233F2D32BBD7}"/>
              </a:ext>
            </a:extLst>
          </p:cNvPr>
          <p:cNvSpPr txBox="1"/>
          <p:nvPr/>
        </p:nvSpPr>
        <p:spPr>
          <a:xfrm>
            <a:off x="921993" y="6139542"/>
            <a:ext cx="10194166" cy="830956"/>
          </a:xfrm>
          <a:prstGeom prst="rect">
            <a:avLst/>
          </a:prstGeom>
          <a:solidFill>
            <a:schemeClr val="bg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2">
                    <a:lumMod val="60000"/>
                    <a:lumOff val="40000"/>
                  </a:schemeClr>
                </a:solidFill>
                <a:latin typeface="Century Gothic"/>
                <a:ea typeface="Century Gothic"/>
                <a:cs typeface="Century Gothic"/>
                <a:sym typeface="Century Gothic"/>
              </a:rPr>
              <a:t>Overall, I think that we should recycle all metals because there are many social, environmental, and  economical advantages.</a:t>
            </a:r>
            <a:endParaRPr sz="1400" b="1" i="0" u="none" strike="noStrike" cap="none" dirty="0">
              <a:solidFill>
                <a:schemeClr val="accent2">
                  <a:lumMod val="60000"/>
                  <a:lumOff val="40000"/>
                </a:schemeClr>
              </a:solidFill>
              <a:latin typeface="Arial"/>
              <a:ea typeface="Arial"/>
              <a:cs typeface="Arial"/>
              <a:sym typeface="Arial"/>
            </a:endParaRPr>
          </a:p>
        </p:txBody>
      </p:sp>
    </p:spTree>
    <p:extLst>
      <p:ext uri="{BB962C8B-B14F-4D97-AF65-F5344CB8AC3E}">
        <p14:creationId xmlns:p14="http://schemas.microsoft.com/office/powerpoint/2010/main" val="376793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BFBB9FC-55BD-E455-1C5D-ACAC625CDB34}"/>
              </a:ext>
            </a:extLst>
          </p:cNvPr>
          <p:cNvPicPr>
            <a:picLocks noChangeAspect="1"/>
          </p:cNvPicPr>
          <p:nvPr/>
        </p:nvPicPr>
        <p:blipFill>
          <a:blip r:embed="rId3"/>
          <a:stretch>
            <a:fillRect/>
          </a:stretch>
        </p:blipFill>
        <p:spPr>
          <a:xfrm>
            <a:off x="540000" y="719999"/>
            <a:ext cx="10693434" cy="5759178"/>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Answers – Section C</a:t>
            </a:r>
          </a:p>
        </p:txBody>
      </p:sp>
      <p:sp>
        <p:nvSpPr>
          <p:cNvPr id="3" name="Google Shape;101;p1">
            <a:extLst>
              <a:ext uri="{FF2B5EF4-FFF2-40B4-BE49-F238E27FC236}">
                <a16:creationId xmlns:a16="http://schemas.microsoft.com/office/drawing/2014/main" id="{B634DA7E-C40B-30E6-2FDD-D8E1125A54D9}"/>
              </a:ext>
            </a:extLst>
          </p:cNvPr>
          <p:cNvSpPr txBox="1"/>
          <p:nvPr/>
        </p:nvSpPr>
        <p:spPr>
          <a:xfrm>
            <a:off x="1220696" y="2206325"/>
            <a:ext cx="9752104" cy="830956"/>
          </a:xfrm>
          <a:prstGeom prst="rect">
            <a:avLst/>
          </a:prstGeom>
          <a:solidFill>
            <a:schemeClr val="bg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2">
                    <a:lumMod val="60000"/>
                    <a:lumOff val="40000"/>
                  </a:schemeClr>
                </a:solidFill>
                <a:latin typeface="Century Gothic"/>
                <a:ea typeface="Century Gothic"/>
                <a:cs typeface="Century Gothic"/>
                <a:sym typeface="Century Gothic"/>
              </a:rPr>
              <a:t>Separation of the mixture will allow pure metals to be extracted ready for melting and recasting.</a:t>
            </a:r>
            <a:endParaRPr sz="1400" b="1" i="0" u="none" strike="noStrike" cap="none" dirty="0">
              <a:solidFill>
                <a:schemeClr val="accent2">
                  <a:lumMod val="60000"/>
                  <a:lumOff val="40000"/>
                </a:schemeClr>
              </a:solidFill>
              <a:latin typeface="Arial"/>
              <a:ea typeface="Arial"/>
              <a:cs typeface="Arial"/>
              <a:sym typeface="Arial"/>
            </a:endParaRPr>
          </a:p>
        </p:txBody>
      </p:sp>
      <p:sp>
        <p:nvSpPr>
          <p:cNvPr id="8" name="Google Shape;101;p1">
            <a:extLst>
              <a:ext uri="{FF2B5EF4-FFF2-40B4-BE49-F238E27FC236}">
                <a16:creationId xmlns:a16="http://schemas.microsoft.com/office/drawing/2014/main" id="{3933F139-0B2B-6B39-7B2C-4A33E6B028A8}"/>
              </a:ext>
            </a:extLst>
          </p:cNvPr>
          <p:cNvSpPr txBox="1"/>
          <p:nvPr/>
        </p:nvSpPr>
        <p:spPr>
          <a:xfrm>
            <a:off x="1219948" y="3473448"/>
            <a:ext cx="9752104" cy="461624"/>
          </a:xfrm>
          <a:prstGeom prst="rect">
            <a:avLst/>
          </a:prstGeom>
          <a:solidFill>
            <a:schemeClr val="bg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2">
                    <a:lumMod val="60000"/>
                    <a:lumOff val="40000"/>
                  </a:schemeClr>
                </a:solidFill>
                <a:latin typeface="Century Gothic"/>
                <a:ea typeface="Century Gothic"/>
                <a:cs typeface="Century Gothic"/>
                <a:sym typeface="Century Gothic"/>
              </a:rPr>
              <a:t>Steel and iron</a:t>
            </a:r>
            <a:endParaRPr sz="1400" b="1" i="0" u="none" strike="noStrike" cap="none" dirty="0">
              <a:solidFill>
                <a:schemeClr val="accent2">
                  <a:lumMod val="60000"/>
                  <a:lumOff val="40000"/>
                </a:schemeClr>
              </a:solidFill>
              <a:latin typeface="Arial"/>
              <a:ea typeface="Arial"/>
              <a:cs typeface="Arial"/>
              <a:sym typeface="Arial"/>
            </a:endParaRPr>
          </a:p>
        </p:txBody>
      </p:sp>
      <p:sp>
        <p:nvSpPr>
          <p:cNvPr id="9" name="Google Shape;101;p1">
            <a:extLst>
              <a:ext uri="{FF2B5EF4-FFF2-40B4-BE49-F238E27FC236}">
                <a16:creationId xmlns:a16="http://schemas.microsoft.com/office/drawing/2014/main" id="{7524ED1C-83CB-AA88-2B49-7ABD10F1EE7F}"/>
              </a:ext>
            </a:extLst>
          </p:cNvPr>
          <p:cNvSpPr txBox="1"/>
          <p:nvPr/>
        </p:nvSpPr>
        <p:spPr>
          <a:xfrm>
            <a:off x="1219948" y="4550568"/>
            <a:ext cx="9752104" cy="830956"/>
          </a:xfrm>
          <a:prstGeom prst="rect">
            <a:avLst/>
          </a:prstGeom>
          <a:solidFill>
            <a:schemeClr val="bg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2">
                    <a:lumMod val="60000"/>
                    <a:lumOff val="40000"/>
                  </a:schemeClr>
                </a:solidFill>
                <a:latin typeface="Century Gothic"/>
                <a:ea typeface="Century Gothic"/>
                <a:cs typeface="Century Gothic"/>
                <a:sym typeface="Century Gothic"/>
              </a:rPr>
              <a:t>An electromagnet can be switched off and on, allowing control of the magnet, whereas a permanent magnet is always ‘on’.</a:t>
            </a:r>
            <a:endParaRPr sz="1400" b="1" i="0" u="none" strike="noStrike" cap="none" dirty="0">
              <a:solidFill>
                <a:schemeClr val="accent2">
                  <a:lumMod val="60000"/>
                  <a:lumOff val="40000"/>
                </a:schemeClr>
              </a:solidFill>
              <a:latin typeface="Arial"/>
              <a:ea typeface="Arial"/>
              <a:cs typeface="Arial"/>
              <a:sym typeface="Arial"/>
            </a:endParaRPr>
          </a:p>
        </p:txBody>
      </p:sp>
      <p:sp>
        <p:nvSpPr>
          <p:cNvPr id="10" name="Google Shape;101;p1">
            <a:extLst>
              <a:ext uri="{FF2B5EF4-FFF2-40B4-BE49-F238E27FC236}">
                <a16:creationId xmlns:a16="http://schemas.microsoft.com/office/drawing/2014/main" id="{06F321DF-4DA6-8E46-2092-E3C597337628}"/>
              </a:ext>
            </a:extLst>
          </p:cNvPr>
          <p:cNvSpPr txBox="1"/>
          <p:nvPr/>
        </p:nvSpPr>
        <p:spPr>
          <a:xfrm>
            <a:off x="1219948" y="5305494"/>
            <a:ext cx="9752104" cy="830956"/>
          </a:xfrm>
          <a:prstGeom prst="rect">
            <a:avLst/>
          </a:prstGeom>
          <a:solidFill>
            <a:schemeClr val="bg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2">
                    <a:lumMod val="60000"/>
                    <a:lumOff val="40000"/>
                  </a:schemeClr>
                </a:solidFill>
                <a:latin typeface="Century Gothic"/>
                <a:ea typeface="Century Gothic"/>
                <a:cs typeface="Century Gothic"/>
                <a:sym typeface="Century Gothic"/>
              </a:rPr>
              <a:t>This means that magnetic metals can be moved between different locations.</a:t>
            </a:r>
            <a:endParaRPr sz="1400" b="1" i="0" u="none" strike="noStrike" cap="none" dirty="0">
              <a:solidFill>
                <a:schemeClr val="accent2">
                  <a:lumMod val="60000"/>
                  <a:lumOff val="40000"/>
                </a:schemeClr>
              </a:solidFill>
              <a:latin typeface="Arial"/>
              <a:ea typeface="Arial"/>
              <a:cs typeface="Arial"/>
              <a:sym typeface="Arial"/>
            </a:endParaRPr>
          </a:p>
        </p:txBody>
      </p:sp>
      <p:sp>
        <p:nvSpPr>
          <p:cNvPr id="11" name="Google Shape;101;p1">
            <a:extLst>
              <a:ext uri="{FF2B5EF4-FFF2-40B4-BE49-F238E27FC236}">
                <a16:creationId xmlns:a16="http://schemas.microsoft.com/office/drawing/2014/main" id="{8F9655A1-CFCF-6AE6-7D84-9643122598FF}"/>
              </a:ext>
            </a:extLst>
          </p:cNvPr>
          <p:cNvSpPr txBox="1"/>
          <p:nvPr/>
        </p:nvSpPr>
        <p:spPr>
          <a:xfrm>
            <a:off x="1219948" y="6109445"/>
            <a:ext cx="9752104" cy="830956"/>
          </a:xfrm>
          <a:prstGeom prst="rect">
            <a:avLst/>
          </a:prstGeom>
          <a:solidFill>
            <a:schemeClr val="bg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2">
                    <a:lumMod val="60000"/>
                    <a:lumOff val="40000"/>
                  </a:schemeClr>
                </a:solidFill>
                <a:latin typeface="Century Gothic"/>
                <a:ea typeface="Century Gothic"/>
                <a:cs typeface="Century Gothic"/>
                <a:sym typeface="Century Gothic"/>
              </a:rPr>
              <a:t>Additionally, the strength of am electromagnet can be controlled whereas it remains constant in a permanent magnet.</a:t>
            </a:r>
            <a:endParaRPr sz="1400" b="1" i="0" u="none" strike="noStrike" cap="none" dirty="0">
              <a:solidFill>
                <a:schemeClr val="accent2">
                  <a:lumMod val="60000"/>
                  <a:lumOff val="40000"/>
                </a:schemeClr>
              </a:solidFill>
              <a:latin typeface="Arial"/>
              <a:ea typeface="Arial"/>
              <a:cs typeface="Arial"/>
              <a:sym typeface="Arial"/>
            </a:endParaRPr>
          </a:p>
        </p:txBody>
      </p:sp>
    </p:spTree>
    <p:extLst>
      <p:ext uri="{BB962C8B-B14F-4D97-AF65-F5344CB8AC3E}">
        <p14:creationId xmlns:p14="http://schemas.microsoft.com/office/powerpoint/2010/main" val="312712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E51114-20EF-4C88-96EC-ECD0745ACDAD}"/>
              </a:ext>
            </a:extLst>
          </p:cNvPr>
          <p:cNvPicPr>
            <a:picLocks noChangeAspect="1"/>
          </p:cNvPicPr>
          <p:nvPr/>
        </p:nvPicPr>
        <p:blipFill>
          <a:blip r:embed="rId3"/>
          <a:stretch>
            <a:fillRect/>
          </a:stretch>
        </p:blipFill>
        <p:spPr>
          <a:xfrm>
            <a:off x="540000" y="719999"/>
            <a:ext cx="8839131" cy="5926964"/>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Answers – Section C</a:t>
            </a:r>
          </a:p>
        </p:txBody>
      </p:sp>
      <p:sp>
        <p:nvSpPr>
          <p:cNvPr id="3" name="Google Shape;101;p1">
            <a:extLst>
              <a:ext uri="{FF2B5EF4-FFF2-40B4-BE49-F238E27FC236}">
                <a16:creationId xmlns:a16="http://schemas.microsoft.com/office/drawing/2014/main" id="{B634DA7E-C40B-30E6-2FDD-D8E1125A54D9}"/>
              </a:ext>
            </a:extLst>
          </p:cNvPr>
          <p:cNvSpPr txBox="1"/>
          <p:nvPr/>
        </p:nvSpPr>
        <p:spPr>
          <a:xfrm>
            <a:off x="891049" y="1059950"/>
            <a:ext cx="8488082" cy="707846"/>
          </a:xfrm>
          <a:prstGeom prst="rect">
            <a:avLst/>
          </a:prstGeom>
          <a:solidFill>
            <a:schemeClr val="bg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000" b="1" dirty="0">
                <a:solidFill>
                  <a:schemeClr val="accent2">
                    <a:lumMod val="60000"/>
                    <a:lumOff val="40000"/>
                  </a:schemeClr>
                </a:solidFill>
                <a:latin typeface="Century Gothic"/>
                <a:ea typeface="Arial"/>
                <a:cs typeface="Arial"/>
                <a:sym typeface="Century Gothic"/>
              </a:rPr>
              <a:t>Iron is a pure metal whereas steel is an alloy containing both iron and carbon.</a:t>
            </a:r>
            <a:endParaRPr sz="1200" b="1" i="0" u="none" strike="noStrike" cap="none" dirty="0">
              <a:solidFill>
                <a:schemeClr val="accent2">
                  <a:lumMod val="60000"/>
                  <a:lumOff val="40000"/>
                </a:schemeClr>
              </a:solidFill>
              <a:latin typeface="Arial"/>
              <a:ea typeface="Arial"/>
              <a:cs typeface="Arial"/>
              <a:sym typeface="Arial"/>
            </a:endParaRPr>
          </a:p>
        </p:txBody>
      </p:sp>
      <p:sp>
        <p:nvSpPr>
          <p:cNvPr id="6" name="Google Shape;101;p1">
            <a:extLst>
              <a:ext uri="{FF2B5EF4-FFF2-40B4-BE49-F238E27FC236}">
                <a16:creationId xmlns:a16="http://schemas.microsoft.com/office/drawing/2014/main" id="{676DF07D-8808-497E-23CB-EFF94D8D2E3F}"/>
              </a:ext>
            </a:extLst>
          </p:cNvPr>
          <p:cNvSpPr txBox="1"/>
          <p:nvPr/>
        </p:nvSpPr>
        <p:spPr>
          <a:xfrm>
            <a:off x="891049" y="2018482"/>
            <a:ext cx="8488082" cy="1015622"/>
          </a:xfrm>
          <a:prstGeom prst="rect">
            <a:avLst/>
          </a:prstGeom>
          <a:solidFill>
            <a:schemeClr val="bg1"/>
          </a:solidFill>
          <a:ln>
            <a:noFill/>
          </a:ln>
        </p:spPr>
        <p:txBody>
          <a:bodyPr spcFirstLastPara="1" wrap="square" lIns="91425" tIns="45700" rIns="91425" bIns="45700" anchor="t" anchorCtr="0">
            <a:spAutoFit/>
          </a:bodyPr>
          <a:lstStyle/>
          <a:p>
            <a:pPr lvl="0">
              <a:buClr>
                <a:srgbClr val="000000"/>
              </a:buClr>
              <a:buSzPts val="2400"/>
            </a:pPr>
            <a:r>
              <a:rPr lang="en-GB" sz="2000" b="1" dirty="0">
                <a:solidFill>
                  <a:schemeClr val="accent2">
                    <a:lumMod val="60000"/>
                    <a:lumOff val="40000"/>
                  </a:schemeClr>
                </a:solidFill>
                <a:latin typeface="Century Gothic"/>
                <a:ea typeface="Arial"/>
                <a:cs typeface="Arial"/>
                <a:sym typeface="Century Gothic"/>
              </a:rPr>
              <a:t>Alloys contain atoms of different sizes. This distorts the layers of atoms in a pure metal. This means that a greater force is required for the layers to slide over each other, creating a harder material. </a:t>
            </a:r>
            <a:endParaRPr sz="1200" b="1" i="0" u="none" strike="noStrike" cap="none" dirty="0">
              <a:solidFill>
                <a:schemeClr val="accent2">
                  <a:lumMod val="60000"/>
                  <a:lumOff val="40000"/>
                </a:schemeClr>
              </a:solidFill>
              <a:latin typeface="Arial"/>
              <a:ea typeface="Arial"/>
              <a:cs typeface="Arial"/>
              <a:sym typeface="Arial"/>
            </a:endParaRPr>
          </a:p>
        </p:txBody>
      </p:sp>
      <p:sp>
        <p:nvSpPr>
          <p:cNvPr id="7" name="Google Shape;101;p1">
            <a:extLst>
              <a:ext uri="{FF2B5EF4-FFF2-40B4-BE49-F238E27FC236}">
                <a16:creationId xmlns:a16="http://schemas.microsoft.com/office/drawing/2014/main" id="{E9BDA68D-ED0E-E328-F5D9-B3540828102B}"/>
              </a:ext>
            </a:extLst>
          </p:cNvPr>
          <p:cNvSpPr txBox="1"/>
          <p:nvPr/>
        </p:nvSpPr>
        <p:spPr>
          <a:xfrm>
            <a:off x="891049" y="4085924"/>
            <a:ext cx="8488082" cy="400069"/>
          </a:xfrm>
          <a:prstGeom prst="rect">
            <a:avLst/>
          </a:prstGeom>
          <a:solidFill>
            <a:schemeClr val="bg1"/>
          </a:solidFill>
          <a:ln>
            <a:noFill/>
          </a:ln>
        </p:spPr>
        <p:txBody>
          <a:bodyPr spcFirstLastPara="1" wrap="square" lIns="91425" tIns="45700" rIns="91425" bIns="45700" anchor="t" anchorCtr="0">
            <a:spAutoFit/>
          </a:bodyPr>
          <a:lstStyle/>
          <a:p>
            <a:pPr lvl="0">
              <a:buClr>
                <a:srgbClr val="000000"/>
              </a:buClr>
              <a:buSzPts val="2400"/>
            </a:pPr>
            <a:r>
              <a:rPr lang="en-GB" sz="2000" b="1" dirty="0">
                <a:solidFill>
                  <a:schemeClr val="accent2">
                    <a:lumMod val="60000"/>
                    <a:lumOff val="40000"/>
                  </a:schemeClr>
                </a:solidFill>
                <a:latin typeface="Century Gothic"/>
                <a:ea typeface="Arial"/>
                <a:cs typeface="Arial"/>
                <a:sym typeface="Century Gothic"/>
              </a:rPr>
              <a:t>100 – 40 = 60%</a:t>
            </a:r>
            <a:endParaRPr sz="1200" b="1" i="0" u="none" strike="noStrike" cap="none" dirty="0">
              <a:solidFill>
                <a:schemeClr val="accent2">
                  <a:lumMod val="60000"/>
                  <a:lumOff val="40000"/>
                </a:schemeClr>
              </a:solidFill>
              <a:latin typeface="Arial"/>
              <a:ea typeface="Arial"/>
              <a:cs typeface="Arial"/>
              <a:sym typeface="Arial"/>
            </a:endParaRPr>
          </a:p>
        </p:txBody>
      </p:sp>
      <p:sp>
        <p:nvSpPr>
          <p:cNvPr id="8" name="Google Shape;101;p1">
            <a:extLst>
              <a:ext uri="{FF2B5EF4-FFF2-40B4-BE49-F238E27FC236}">
                <a16:creationId xmlns:a16="http://schemas.microsoft.com/office/drawing/2014/main" id="{BBC33AA0-9757-D976-9781-E2325BD595B7}"/>
              </a:ext>
            </a:extLst>
          </p:cNvPr>
          <p:cNvSpPr txBox="1"/>
          <p:nvPr/>
        </p:nvSpPr>
        <p:spPr>
          <a:xfrm>
            <a:off x="891049" y="4805924"/>
            <a:ext cx="8488082" cy="400069"/>
          </a:xfrm>
          <a:prstGeom prst="rect">
            <a:avLst/>
          </a:prstGeom>
          <a:solidFill>
            <a:schemeClr val="bg1"/>
          </a:solidFill>
          <a:ln>
            <a:noFill/>
          </a:ln>
        </p:spPr>
        <p:txBody>
          <a:bodyPr spcFirstLastPara="1" wrap="square" lIns="91425" tIns="45700" rIns="91425" bIns="45700" anchor="t" anchorCtr="0">
            <a:spAutoFit/>
          </a:bodyPr>
          <a:lstStyle/>
          <a:p>
            <a:pPr lvl="0">
              <a:buClr>
                <a:srgbClr val="000000"/>
              </a:buClr>
              <a:buSzPts val="2400"/>
            </a:pPr>
            <a:r>
              <a:rPr lang="en-GB" sz="2000" b="1" dirty="0">
                <a:solidFill>
                  <a:schemeClr val="accent2">
                    <a:lumMod val="60000"/>
                    <a:lumOff val="40000"/>
                  </a:schemeClr>
                </a:solidFill>
                <a:latin typeface="Century Gothic"/>
                <a:ea typeface="Arial"/>
                <a:cs typeface="Arial"/>
                <a:sym typeface="Century Gothic"/>
              </a:rPr>
              <a:t>40:60 = 4:6 = 2:3</a:t>
            </a:r>
            <a:endParaRPr sz="1200" b="1" i="0" u="none" strike="noStrike" cap="none" dirty="0">
              <a:solidFill>
                <a:schemeClr val="accent2">
                  <a:lumMod val="60000"/>
                  <a:lumOff val="40000"/>
                </a:schemeClr>
              </a:solidFill>
              <a:latin typeface="Arial"/>
              <a:ea typeface="Arial"/>
              <a:cs typeface="Arial"/>
              <a:sym typeface="Arial"/>
            </a:endParaRPr>
          </a:p>
        </p:txBody>
      </p:sp>
      <p:sp>
        <p:nvSpPr>
          <p:cNvPr id="9" name="Google Shape;101;p1">
            <a:extLst>
              <a:ext uri="{FF2B5EF4-FFF2-40B4-BE49-F238E27FC236}">
                <a16:creationId xmlns:a16="http://schemas.microsoft.com/office/drawing/2014/main" id="{EB0532B4-9DC7-17AE-2DE2-2F79AD0C8422}"/>
              </a:ext>
            </a:extLst>
          </p:cNvPr>
          <p:cNvSpPr txBox="1"/>
          <p:nvPr/>
        </p:nvSpPr>
        <p:spPr>
          <a:xfrm>
            <a:off x="891049" y="5798050"/>
            <a:ext cx="8488082" cy="1015622"/>
          </a:xfrm>
          <a:prstGeom prst="rect">
            <a:avLst/>
          </a:prstGeom>
          <a:solidFill>
            <a:schemeClr val="bg1"/>
          </a:solidFill>
          <a:ln>
            <a:noFill/>
          </a:ln>
        </p:spPr>
        <p:txBody>
          <a:bodyPr spcFirstLastPara="1" wrap="square" lIns="91425" tIns="45700" rIns="91425" bIns="45700" anchor="t" anchorCtr="0">
            <a:spAutoFit/>
          </a:bodyPr>
          <a:lstStyle/>
          <a:p>
            <a:pPr lvl="0">
              <a:buClr>
                <a:srgbClr val="000000"/>
              </a:buClr>
              <a:buSzPts val="2400"/>
            </a:pPr>
            <a:r>
              <a:rPr lang="en-GB" sz="2000" b="1" dirty="0">
                <a:solidFill>
                  <a:schemeClr val="accent2">
                    <a:lumMod val="60000"/>
                    <a:lumOff val="40000"/>
                  </a:schemeClr>
                </a:solidFill>
                <a:latin typeface="Century Gothic"/>
                <a:ea typeface="Arial"/>
                <a:cs typeface="Arial"/>
                <a:sym typeface="Century Gothic"/>
              </a:rPr>
              <a:t>Provide information about the need to recycle and reward people to recycle (or fine people who don’t recycle).</a:t>
            </a:r>
          </a:p>
          <a:p>
            <a:pPr lvl="0">
              <a:buClr>
                <a:srgbClr val="000000"/>
              </a:buClr>
              <a:buSzPts val="2400"/>
            </a:pPr>
            <a:r>
              <a:rPr lang="en-GB" sz="2000" b="1" dirty="0">
                <a:solidFill>
                  <a:schemeClr val="accent2">
                    <a:lumMod val="60000"/>
                    <a:lumOff val="40000"/>
                  </a:schemeClr>
                </a:solidFill>
                <a:latin typeface="Century Gothic"/>
                <a:ea typeface="Arial"/>
                <a:cs typeface="Arial"/>
                <a:sym typeface="Century Gothic"/>
              </a:rPr>
              <a:t>Provide recycling bins and areas.</a:t>
            </a:r>
          </a:p>
        </p:txBody>
      </p:sp>
    </p:spTree>
    <p:extLst>
      <p:ext uri="{BB962C8B-B14F-4D97-AF65-F5344CB8AC3E}">
        <p14:creationId xmlns:p14="http://schemas.microsoft.com/office/powerpoint/2010/main" val="386119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2B80-6F91-F846-B16D-491D27C6968A}"/>
              </a:ext>
            </a:extLst>
          </p:cNvPr>
          <p:cNvSpPr>
            <a:spLocks noGrp="1"/>
          </p:cNvSpPr>
          <p:nvPr>
            <p:ph type="title"/>
          </p:nvPr>
        </p:nvSpPr>
        <p:spPr/>
        <p:txBody>
          <a:bodyPr/>
          <a:lstStyle/>
          <a:p>
            <a:r>
              <a:rPr lang="en-US">
                <a:latin typeface="Century Gothic" panose="020B0502020202020204" pitchFamily="34" charset="0"/>
              </a:rPr>
              <a:t>Answer the questions below.</a:t>
            </a:r>
          </a:p>
        </p:txBody>
      </p:sp>
      <p:sp>
        <p:nvSpPr>
          <p:cNvPr id="3" name="TextBox 2">
            <a:extLst>
              <a:ext uri="{FF2B5EF4-FFF2-40B4-BE49-F238E27FC236}">
                <a16:creationId xmlns:a16="http://schemas.microsoft.com/office/drawing/2014/main" id="{BE4F3523-268C-D64A-BE91-11249F4811AA}"/>
              </a:ext>
            </a:extLst>
          </p:cNvPr>
          <p:cNvSpPr txBox="1"/>
          <p:nvPr/>
        </p:nvSpPr>
        <p:spPr>
          <a:xfrm>
            <a:off x="540000" y="996078"/>
            <a:ext cx="9411551" cy="1569660"/>
          </a:xfrm>
          <a:prstGeom prst="rect">
            <a:avLst/>
          </a:prstGeom>
          <a:noFill/>
        </p:spPr>
        <p:txBody>
          <a:bodyPr wrap="none" rtlCol="0">
            <a:spAutoFit/>
          </a:bodyPr>
          <a:lstStyle/>
          <a:p>
            <a:pPr marL="457200" indent="-457200">
              <a:buAutoNum type="arabicPeriod"/>
            </a:pPr>
            <a:r>
              <a:rPr lang="en-GB" sz="2400" dirty="0">
                <a:latin typeface="Century Gothic" panose="020B0502020202020204" pitchFamily="34" charset="0"/>
              </a:rPr>
              <a:t>Choose which describes a method used to recycle metals.</a:t>
            </a:r>
          </a:p>
          <a:p>
            <a:pPr marL="342900" indent="-342900">
              <a:buFont typeface="Wingdings" pitchFamily="2" charset="2"/>
              <a:buChar char="q"/>
            </a:pPr>
            <a:r>
              <a:rPr lang="en-GB" sz="2400" dirty="0">
                <a:latin typeface="Century Gothic" panose="020B0502020202020204" pitchFamily="34" charset="0"/>
              </a:rPr>
              <a:t>A. Reforming then melting</a:t>
            </a:r>
          </a:p>
          <a:p>
            <a:pPr marL="342900" indent="-342900">
              <a:buFont typeface="Wingdings" pitchFamily="2" charset="2"/>
              <a:buChar char="q"/>
            </a:pPr>
            <a:r>
              <a:rPr lang="en-GB" sz="2400" dirty="0">
                <a:latin typeface="Century Gothic" panose="020B0502020202020204" pitchFamily="34" charset="0"/>
              </a:rPr>
              <a:t>B. Recasting then reformed</a:t>
            </a:r>
          </a:p>
          <a:p>
            <a:pPr marL="342900" indent="-342900">
              <a:buFont typeface="Wingdings" pitchFamily="2" charset="2"/>
              <a:buChar char="q"/>
            </a:pPr>
            <a:r>
              <a:rPr lang="en-GB" sz="2400" dirty="0">
                <a:latin typeface="Century Gothic" panose="020B0502020202020204" pitchFamily="34" charset="0"/>
              </a:rPr>
              <a:t>C. Melting then recasting</a:t>
            </a:r>
          </a:p>
        </p:txBody>
      </p:sp>
      <p:sp>
        <p:nvSpPr>
          <p:cNvPr id="4" name="TextBox 3">
            <a:extLst>
              <a:ext uri="{FF2B5EF4-FFF2-40B4-BE49-F238E27FC236}">
                <a16:creationId xmlns:a16="http://schemas.microsoft.com/office/drawing/2014/main" id="{49D9FD6F-2370-714D-B4BC-9DA02B16D063}"/>
              </a:ext>
            </a:extLst>
          </p:cNvPr>
          <p:cNvSpPr txBox="1"/>
          <p:nvPr/>
        </p:nvSpPr>
        <p:spPr>
          <a:xfrm>
            <a:off x="540000" y="2762126"/>
            <a:ext cx="9066906" cy="1569660"/>
          </a:xfrm>
          <a:prstGeom prst="rect">
            <a:avLst/>
          </a:prstGeom>
          <a:noFill/>
        </p:spPr>
        <p:txBody>
          <a:bodyPr wrap="none" rtlCol="0">
            <a:spAutoFit/>
          </a:bodyPr>
          <a:lstStyle/>
          <a:p>
            <a:r>
              <a:rPr lang="en-GB" sz="2400" dirty="0">
                <a:latin typeface="Century Gothic" panose="020B0502020202020204" pitchFamily="34" charset="0"/>
              </a:rPr>
              <a:t>2. Steel cans should not be disposed of in landfill because…</a:t>
            </a:r>
          </a:p>
          <a:p>
            <a:pPr marL="342900" indent="-342900">
              <a:buFont typeface="Wingdings" pitchFamily="2" charset="2"/>
              <a:buChar char="q"/>
            </a:pPr>
            <a:r>
              <a:rPr lang="en-GB" sz="2400" dirty="0">
                <a:latin typeface="Century Gothic" panose="020B0502020202020204" pitchFamily="34" charset="0"/>
              </a:rPr>
              <a:t>A. the metal can be recycled instead</a:t>
            </a:r>
          </a:p>
          <a:p>
            <a:pPr marL="342900" indent="-342900">
              <a:buFont typeface="Wingdings" pitchFamily="2" charset="2"/>
              <a:buChar char="q"/>
            </a:pPr>
            <a:r>
              <a:rPr lang="en-GB" sz="2400" dirty="0">
                <a:latin typeface="Century Gothic" panose="020B0502020202020204" pitchFamily="34" charset="0"/>
              </a:rPr>
              <a:t>B. the iron can form iron ore</a:t>
            </a:r>
          </a:p>
          <a:p>
            <a:pPr marL="342900" indent="-342900">
              <a:buFont typeface="Wingdings" pitchFamily="2" charset="2"/>
              <a:buChar char="q"/>
            </a:pPr>
            <a:r>
              <a:rPr lang="en-GB" sz="2400" dirty="0">
                <a:latin typeface="Century Gothic" panose="020B0502020202020204" pitchFamily="34" charset="0"/>
              </a:rPr>
              <a:t>C. the landfill costs more than recycling</a:t>
            </a:r>
          </a:p>
        </p:txBody>
      </p:sp>
      <p:sp>
        <p:nvSpPr>
          <p:cNvPr id="5" name="TextBox 4">
            <a:extLst>
              <a:ext uri="{FF2B5EF4-FFF2-40B4-BE49-F238E27FC236}">
                <a16:creationId xmlns:a16="http://schemas.microsoft.com/office/drawing/2014/main" id="{FA56AB9A-831D-8048-BB27-E49EAE012180}"/>
              </a:ext>
            </a:extLst>
          </p:cNvPr>
          <p:cNvSpPr txBox="1"/>
          <p:nvPr/>
        </p:nvSpPr>
        <p:spPr>
          <a:xfrm>
            <a:off x="540000" y="4566974"/>
            <a:ext cx="10610597" cy="1569660"/>
          </a:xfrm>
          <a:prstGeom prst="rect">
            <a:avLst/>
          </a:prstGeom>
          <a:noFill/>
        </p:spPr>
        <p:txBody>
          <a:bodyPr wrap="none" rtlCol="0">
            <a:spAutoFit/>
          </a:bodyPr>
          <a:lstStyle/>
          <a:p>
            <a:r>
              <a:rPr lang="en-GB" sz="2400" dirty="0">
                <a:latin typeface="Century Gothic" panose="020B0502020202020204" pitchFamily="34" charset="0"/>
              </a:rPr>
              <a:t>3. Which of the following is a </a:t>
            </a:r>
            <a:r>
              <a:rPr lang="en-GB" sz="2400" b="1" dirty="0">
                <a:latin typeface="Century Gothic" panose="020B0502020202020204" pitchFamily="34" charset="0"/>
              </a:rPr>
              <a:t>social</a:t>
            </a:r>
            <a:r>
              <a:rPr lang="en-GB" sz="2400" dirty="0">
                <a:latin typeface="Century Gothic" panose="020B0502020202020204" pitchFamily="34" charset="0"/>
              </a:rPr>
              <a:t> advantage of recycling metals?</a:t>
            </a:r>
          </a:p>
          <a:p>
            <a:pPr marL="342900" indent="-342900">
              <a:buFont typeface="Wingdings" pitchFamily="2" charset="2"/>
              <a:buChar char="q"/>
            </a:pPr>
            <a:r>
              <a:rPr lang="en-GB" sz="2400" dirty="0">
                <a:latin typeface="Century Gothic" panose="020B0502020202020204" pitchFamily="34" charset="0"/>
              </a:rPr>
              <a:t>A. Recycling metals is less costly than extracting metals from ores</a:t>
            </a:r>
          </a:p>
          <a:p>
            <a:pPr marL="342900" indent="-342900">
              <a:buFont typeface="Wingdings" pitchFamily="2" charset="2"/>
              <a:buChar char="q"/>
            </a:pPr>
            <a:r>
              <a:rPr lang="en-GB" sz="2400" dirty="0">
                <a:latin typeface="Century Gothic" panose="020B0502020202020204" pitchFamily="34" charset="0"/>
              </a:rPr>
              <a:t>B. Recycling metals provides jobs for people</a:t>
            </a:r>
          </a:p>
          <a:p>
            <a:pPr marL="342900" indent="-342900">
              <a:buFont typeface="Wingdings" pitchFamily="2" charset="2"/>
              <a:buChar char="q"/>
            </a:pPr>
            <a:r>
              <a:rPr lang="en-GB" sz="2400" dirty="0">
                <a:latin typeface="Century Gothic" panose="020B0502020202020204" pitchFamily="34" charset="0"/>
              </a:rPr>
              <a:t>C. Recycling metals preserves valuable natural ores.</a:t>
            </a:r>
          </a:p>
        </p:txBody>
      </p:sp>
      <p:sp>
        <p:nvSpPr>
          <p:cNvPr id="6" name="TextBox 5">
            <a:extLst>
              <a:ext uri="{FF2B5EF4-FFF2-40B4-BE49-F238E27FC236}">
                <a16:creationId xmlns:a16="http://schemas.microsoft.com/office/drawing/2014/main" id="{414A8B36-6BDF-BE4B-8892-9B947E7C3878}"/>
              </a:ext>
            </a:extLst>
          </p:cNvPr>
          <p:cNvSpPr txBox="1"/>
          <p:nvPr/>
        </p:nvSpPr>
        <p:spPr>
          <a:xfrm>
            <a:off x="540000" y="1919407"/>
            <a:ext cx="530915" cy="646331"/>
          </a:xfrm>
          <a:prstGeom prst="rect">
            <a:avLst/>
          </a:prstGeom>
          <a:noFill/>
        </p:spPr>
        <p:txBody>
          <a:bodyPr wrap="none" rtlCol="0">
            <a:spAutoFit/>
          </a:bodyPr>
          <a:lstStyle/>
          <a:p>
            <a:r>
              <a:rPr lang="en-GB" sz="3600" b="1" dirty="0">
                <a:solidFill>
                  <a:srgbClr val="0070C0"/>
                </a:solidFill>
              </a:rPr>
              <a:t>✓</a:t>
            </a:r>
          </a:p>
        </p:txBody>
      </p:sp>
      <p:sp>
        <p:nvSpPr>
          <p:cNvPr id="7" name="TextBox 6">
            <a:extLst>
              <a:ext uri="{FF2B5EF4-FFF2-40B4-BE49-F238E27FC236}">
                <a16:creationId xmlns:a16="http://schemas.microsoft.com/office/drawing/2014/main" id="{35D929A0-231D-1240-9D4E-D34941075FB6}"/>
              </a:ext>
            </a:extLst>
          </p:cNvPr>
          <p:cNvSpPr txBox="1"/>
          <p:nvPr/>
        </p:nvSpPr>
        <p:spPr>
          <a:xfrm>
            <a:off x="540000" y="2983665"/>
            <a:ext cx="530915" cy="646331"/>
          </a:xfrm>
          <a:prstGeom prst="rect">
            <a:avLst/>
          </a:prstGeom>
          <a:noFill/>
        </p:spPr>
        <p:txBody>
          <a:bodyPr wrap="none" rtlCol="0">
            <a:spAutoFit/>
          </a:bodyPr>
          <a:lstStyle/>
          <a:p>
            <a:r>
              <a:rPr lang="en-GB" sz="3600" b="1" dirty="0">
                <a:solidFill>
                  <a:srgbClr val="0070C0"/>
                </a:solidFill>
              </a:rPr>
              <a:t>✓</a:t>
            </a:r>
          </a:p>
        </p:txBody>
      </p:sp>
      <p:sp>
        <p:nvSpPr>
          <p:cNvPr id="8" name="TextBox 7">
            <a:extLst>
              <a:ext uri="{FF2B5EF4-FFF2-40B4-BE49-F238E27FC236}">
                <a16:creationId xmlns:a16="http://schemas.microsoft.com/office/drawing/2014/main" id="{2D665B36-599A-0A4B-82CC-E13599829A11}"/>
              </a:ext>
            </a:extLst>
          </p:cNvPr>
          <p:cNvSpPr txBox="1"/>
          <p:nvPr/>
        </p:nvSpPr>
        <p:spPr>
          <a:xfrm>
            <a:off x="540000" y="5095544"/>
            <a:ext cx="530915" cy="646331"/>
          </a:xfrm>
          <a:prstGeom prst="rect">
            <a:avLst/>
          </a:prstGeom>
          <a:noFill/>
        </p:spPr>
        <p:txBody>
          <a:bodyPr wrap="none" rtlCol="0">
            <a:spAutoFit/>
          </a:bodyPr>
          <a:lstStyle/>
          <a:p>
            <a:r>
              <a:rPr lang="en-GB" sz="3600" b="1" dirty="0">
                <a:solidFill>
                  <a:srgbClr val="0070C0"/>
                </a:solidFill>
              </a:rPr>
              <a:t>✓</a:t>
            </a:r>
          </a:p>
        </p:txBody>
      </p:sp>
    </p:spTree>
    <p:extLst>
      <p:ext uri="{BB962C8B-B14F-4D97-AF65-F5344CB8AC3E}">
        <p14:creationId xmlns:p14="http://schemas.microsoft.com/office/powerpoint/2010/main" val="122434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612097677"/>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C4.2.15</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spTree>
    <p:extLst>
      <p:ext uri="{BB962C8B-B14F-4D97-AF65-F5344CB8AC3E}">
        <p14:creationId xmlns:p14="http://schemas.microsoft.com/office/powerpoint/2010/main" val="4109397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10951737" cy="60631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Recycling Metals</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Do Now: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State a use of copper metal.</a:t>
            </a:r>
            <a:endParaRPr lang="en-GB" sz="24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ts val="2400"/>
              <a:buFont typeface="+mj-lt"/>
              <a:buAutoNum type="arabicPeriod"/>
            </a:pPr>
            <a:r>
              <a:rPr lang="en-GB" sz="2400" b="0" i="0" u="none" strike="noStrike" cap="none" dirty="0">
                <a:solidFill>
                  <a:schemeClr val="dk1"/>
                </a:solidFill>
                <a:latin typeface="Century Gothic"/>
                <a:ea typeface="Century Gothic"/>
                <a:cs typeface="Century Gothic"/>
                <a:sym typeface="Century Gothic"/>
              </a:rPr>
              <a:t>State one disadvantage of traditional mining of metal ores.</a:t>
            </a:r>
          </a:p>
          <a:p>
            <a:pPr marL="457200" lvl="0" indent="-457200">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Name one metal that does not need to be extracted from an ore</a:t>
            </a:r>
          </a:p>
          <a:p>
            <a:pPr marL="457200" marR="0" lvl="0" indent="-457200" algn="l" rtl="0">
              <a:lnSpc>
                <a:spcPct val="100000"/>
              </a:lnSpc>
              <a:spcBef>
                <a:spcPts val="0"/>
              </a:spcBef>
              <a:spcAft>
                <a:spcPts val="0"/>
              </a:spcAft>
              <a:buClr>
                <a:schemeClr val="dk1"/>
              </a:buClr>
              <a:buSzPts val="2400"/>
              <a:buFont typeface="+mj-lt"/>
              <a:buAutoNum type="arabicPeriod"/>
            </a:pPr>
            <a:r>
              <a:rPr lang="en-GB" sz="2400" b="0" i="0" u="none" strike="noStrike" cap="none" dirty="0">
                <a:solidFill>
                  <a:schemeClr val="dk1"/>
                </a:solidFill>
                <a:latin typeface="Century Gothic"/>
                <a:ea typeface="Century Gothic"/>
                <a:cs typeface="Century Gothic"/>
                <a:sym typeface="Century Gothic"/>
              </a:rPr>
              <a:t>Glass is made from limited raw materials. Name one thing that people can do to reduce the amount of raw materials we use for glass products </a:t>
            </a:r>
          </a:p>
          <a:p>
            <a:pPr marL="457200" lvl="0" indent="-457200">
              <a:buClr>
                <a:schemeClr val="dk1"/>
              </a:buClr>
              <a:buSzPts val="2400"/>
              <a:buFont typeface="+mj-lt"/>
              <a:buAutoNum type="arabicPeriod"/>
            </a:pPr>
            <a:r>
              <a:rPr lang="en-GB" sz="2400" b="0" i="0" u="none" strike="noStrike" cap="none" dirty="0">
                <a:solidFill>
                  <a:schemeClr val="dk1"/>
                </a:solidFill>
                <a:latin typeface="Century Gothic"/>
                <a:ea typeface="Century Gothic"/>
                <a:cs typeface="Century Gothic"/>
                <a:sym typeface="Century Gothic"/>
              </a:rPr>
              <a:t>(HT) </a:t>
            </a:r>
            <a:r>
              <a:rPr lang="en-GB" sz="2400" dirty="0">
                <a:solidFill>
                  <a:schemeClr val="dk1"/>
                </a:solidFill>
                <a:latin typeface="Century Gothic"/>
                <a:ea typeface="Century Gothic"/>
                <a:cs typeface="Century Gothic"/>
                <a:sym typeface="Century Gothic"/>
              </a:rPr>
              <a:t>Define bioleaching.</a:t>
            </a:r>
          </a:p>
          <a:p>
            <a:pPr lvl="0">
              <a:buClr>
                <a:schemeClr val="dk1"/>
              </a:buClr>
              <a:buSzPts val="2400"/>
            </a:pPr>
            <a:endParaRPr lang="en-GB" sz="2400"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Century Gothic"/>
                <a:ea typeface="Century Gothic"/>
                <a:cs typeface="Century Gothic"/>
                <a:sym typeface="Century Gothic"/>
              </a:rPr>
              <a:t>Drill:</a:t>
            </a:r>
          </a:p>
          <a:p>
            <a:pPr marL="0" marR="0" lvl="0" indent="0" algn="l" rtl="0">
              <a:lnSpc>
                <a:spcPct val="100000"/>
              </a:lnSpc>
              <a:spcBef>
                <a:spcPts val="0"/>
              </a:spcBef>
              <a:spcAft>
                <a:spcPts val="0"/>
              </a:spcAft>
              <a:buClr>
                <a:srgbClr val="000000"/>
              </a:buClr>
              <a:buSzPts val="2400"/>
              <a:buFont typeface="Arial"/>
              <a:buNone/>
            </a:pPr>
            <a:endParaRPr lang="en-US"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US" sz="2400" dirty="0">
                <a:solidFill>
                  <a:schemeClr val="dk1"/>
                </a:solidFill>
                <a:latin typeface="Century Gothic"/>
                <a:ea typeface="Century Gothic"/>
                <a:cs typeface="Century Gothic"/>
                <a:sym typeface="Century Gothic"/>
              </a:rPr>
              <a:t>Copper oxide is an ore of copper with the formula CuO. Calculate the relative formula mass of copper oxide.</a:t>
            </a:r>
          </a:p>
          <a:p>
            <a:pPr marL="457200" indent="-457200">
              <a:buClr>
                <a:schemeClr val="dk1"/>
              </a:buClr>
              <a:buSzPts val="2400"/>
              <a:buFontTx/>
              <a:buAutoNum type="arabicPeriod"/>
            </a:pPr>
            <a:r>
              <a:rPr lang="en-US" sz="2400" dirty="0">
                <a:solidFill>
                  <a:schemeClr val="dk1"/>
                </a:solidFill>
                <a:latin typeface="Century Gothic"/>
                <a:ea typeface="Century Gothic"/>
                <a:cs typeface="Century Gothic"/>
                <a:sym typeface="Century Gothic"/>
              </a:rPr>
              <a:t>Calculate the percentage composition of oxygen in CuO.</a:t>
            </a:r>
          </a:p>
        </p:txBody>
      </p:sp>
      <p:pic>
        <p:nvPicPr>
          <p:cNvPr id="2" name="Picture 1" descr="A picture containing clipart&#10;&#10;Description automatically generated">
            <a:extLst>
              <a:ext uri="{FF2B5EF4-FFF2-40B4-BE49-F238E27FC236}">
                <a16:creationId xmlns:a16="http://schemas.microsoft.com/office/drawing/2014/main" id="{31EAD3FE-1528-8E60-1EE4-141EBF8C5701}"/>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482943" y="5836934"/>
            <a:ext cx="1121360" cy="536108"/>
          </a:xfrm>
          <a:prstGeom prst="rect">
            <a:avLst/>
          </a:prstGeom>
        </p:spPr>
      </p:pic>
    </p:spTree>
    <p:extLst>
      <p:ext uri="{BB962C8B-B14F-4D97-AF65-F5344CB8AC3E}">
        <p14:creationId xmlns:p14="http://schemas.microsoft.com/office/powerpoint/2010/main" val="3330400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10784840" cy="630937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Recycling Metals</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Read Now:</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2400"/>
              <a:buFont typeface="Arial"/>
              <a:buNone/>
            </a:pPr>
            <a:r>
              <a:rPr lang="en-GB" sz="2000" i="0" u="none" strike="noStrike" cap="none" dirty="0">
                <a:solidFill>
                  <a:schemeClr val="dk1"/>
                </a:solidFill>
                <a:latin typeface="Century Gothic"/>
                <a:ea typeface="Century Gothic"/>
                <a:cs typeface="Century Gothic"/>
                <a:sym typeface="Century Gothic"/>
              </a:rPr>
              <a:t>A new battery </a:t>
            </a:r>
            <a:r>
              <a:rPr lang="en-GB" sz="2000" b="1" i="0" u="none" strike="noStrike" cap="none" dirty="0">
                <a:solidFill>
                  <a:schemeClr val="dk1"/>
                </a:solidFill>
                <a:latin typeface="Century Gothic"/>
                <a:ea typeface="Century Gothic"/>
                <a:cs typeface="Century Gothic"/>
                <a:sym typeface="Century Gothic"/>
              </a:rPr>
              <a:t>recycling</a:t>
            </a:r>
            <a:r>
              <a:rPr lang="en-GB" sz="2000" i="0" u="none" strike="noStrike" cap="none" dirty="0">
                <a:solidFill>
                  <a:schemeClr val="dk1"/>
                </a:solidFill>
                <a:latin typeface="Century Gothic"/>
                <a:ea typeface="Century Gothic"/>
                <a:cs typeface="Century Gothic"/>
                <a:sym typeface="Century Gothic"/>
              </a:rPr>
              <a:t> service in Portsmouth has been a massive success. 750 kg of batteries were collected by the City Council’s battery recycling service in just the first 2 months of the service running. The types of batteries that can be recycled include regular household batteries, laptop batteries, and batteries from hearing aids. After collection, the batteries are sorted so that as much material as possible can be recovered to make new products. Batteries contain toxic metals such as mercury and lead which can do great harm to the environment and the health of organisms. By recycling, these materials can be used in new products, and they don’t end up in landfill.</a:t>
            </a:r>
            <a:endParaRPr lang="en-GB" sz="12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lang="en-GB" sz="1400"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What does this new service in Portsmouth do?</a:t>
            </a:r>
            <a:endParaRPr sz="20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What mass of batteries was collected in the first 2 months?</a:t>
            </a:r>
            <a:endParaRPr sz="20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What kinds of batteries are collected by this new service?</a:t>
            </a:r>
          </a:p>
          <a:p>
            <a:pPr marL="457200" marR="0" lvl="0" indent="-457200" algn="l" rtl="0">
              <a:lnSpc>
                <a:spcPct val="100000"/>
              </a:lnSpc>
              <a:spcBef>
                <a:spcPts val="0"/>
              </a:spcBef>
              <a:spcAft>
                <a:spcPts val="0"/>
              </a:spcAft>
              <a:buClr>
                <a:schemeClr val="dk1"/>
              </a:buClr>
              <a:buSzPct val="100000"/>
              <a:buFont typeface="+mj-lt"/>
              <a:buAutoNum type="arabicPeriod"/>
            </a:pPr>
            <a:r>
              <a:rPr lang="en-GB" sz="2000" b="0" i="0" u="none" strike="noStrike" cap="none" dirty="0">
                <a:solidFill>
                  <a:schemeClr val="dk1"/>
                </a:solidFill>
                <a:latin typeface="Century Gothic"/>
                <a:ea typeface="Century Gothic"/>
                <a:cs typeface="Century Gothic"/>
                <a:sym typeface="Century Gothic"/>
              </a:rPr>
              <a:t>Why is it important to recycle old batteries?</a:t>
            </a:r>
            <a:endParaRPr lang="en-GB" sz="2000"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sz="2000" b="0" i="0" u="none" strike="noStrike" cap="none" dirty="0">
                <a:solidFill>
                  <a:schemeClr val="dk1"/>
                </a:solidFill>
                <a:latin typeface="Century Gothic"/>
                <a:ea typeface="Century Gothic"/>
                <a:cs typeface="Century Gothic"/>
                <a:sym typeface="Century Gothic"/>
              </a:rPr>
              <a:t>Define the word in </a:t>
            </a:r>
            <a:r>
              <a:rPr lang="en-GB" sz="2000" b="1" i="0" u="none" strike="noStrike" cap="none" dirty="0">
                <a:solidFill>
                  <a:schemeClr val="dk1"/>
                </a:solidFill>
                <a:latin typeface="Century Gothic"/>
                <a:ea typeface="Century Gothic"/>
                <a:cs typeface="Century Gothic"/>
                <a:sym typeface="Century Gothic"/>
              </a:rPr>
              <a:t>bold</a:t>
            </a:r>
            <a:r>
              <a:rPr lang="en-GB" sz="2000" b="0" i="0" u="none" strike="noStrike" cap="none" dirty="0">
                <a:solidFill>
                  <a:schemeClr val="dk1"/>
                </a:solidFill>
                <a:latin typeface="Century Gothic"/>
                <a:ea typeface="Century Gothic"/>
                <a:cs typeface="Century Gothic"/>
                <a:sym typeface="Century Gothic"/>
              </a:rPr>
              <a:t>.</a:t>
            </a:r>
            <a:endParaRPr lang="en-GB" sz="2400" dirty="0">
              <a:solidFill>
                <a:schemeClr val="dk1"/>
              </a:solidFill>
              <a:latin typeface="Century Gothic"/>
              <a:ea typeface="Century Gothic"/>
              <a:cs typeface="Century Gothic"/>
              <a:sym typeface="Century Gothic"/>
            </a:endParaRPr>
          </a:p>
        </p:txBody>
      </p:sp>
      <p:pic>
        <p:nvPicPr>
          <p:cNvPr id="2" name="Picture 1" descr="A picture containing clipart&#10;&#10;Description automatically generated">
            <a:extLst>
              <a:ext uri="{FF2B5EF4-FFF2-40B4-BE49-F238E27FC236}">
                <a16:creationId xmlns:a16="http://schemas.microsoft.com/office/drawing/2014/main" id="{E6246016-51F8-F34A-5E60-3ADD0058B51E}"/>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482943" y="5836934"/>
            <a:ext cx="1121360" cy="536108"/>
          </a:xfrm>
          <a:prstGeom prst="rect">
            <a:avLst/>
          </a:prstGeom>
        </p:spPr>
      </p:pic>
    </p:spTree>
    <p:extLst>
      <p:ext uri="{BB962C8B-B14F-4D97-AF65-F5344CB8AC3E}">
        <p14:creationId xmlns:p14="http://schemas.microsoft.com/office/powerpoint/2010/main" val="3117368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C4.2.15</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p:txBody>
          <a:bodyPr/>
          <a:lstStyle/>
          <a:p>
            <a:r>
              <a:rPr lang="en-US" dirty="0">
                <a:latin typeface="Century Gothic" panose="020B0502020202020204" pitchFamily="34" charset="0"/>
              </a:rPr>
              <a:t>Recycling Metals</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22/11/2024</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panose="02040502050405020303"/>
              <a:ea typeface="+mn-ea"/>
              <a:cs typeface="+mn-cs"/>
              <a:sym typeface="Arial"/>
            </a:endParaRPr>
          </a:p>
        </p:txBody>
      </p:sp>
      <p:pic>
        <p:nvPicPr>
          <p:cNvPr id="4" name="Picture 3" descr="A picture containing clipart&#10;&#10;Description automatically generated">
            <a:extLst>
              <a:ext uri="{FF2B5EF4-FFF2-40B4-BE49-F238E27FC236}">
                <a16:creationId xmlns:a16="http://schemas.microsoft.com/office/drawing/2014/main" id="{9397EBDF-43E7-CDA7-D988-FD831F353989}"/>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400029" y="5368086"/>
            <a:ext cx="1121360" cy="536108"/>
          </a:xfrm>
          <a:prstGeom prst="rect">
            <a:avLst/>
          </a:prstGeom>
        </p:spPr>
      </p:pic>
      <p:pic>
        <p:nvPicPr>
          <p:cNvPr id="6" name="Picture 5">
            <a:extLst>
              <a:ext uri="{FF2B5EF4-FFF2-40B4-BE49-F238E27FC236}">
                <a16:creationId xmlns:a16="http://schemas.microsoft.com/office/drawing/2014/main" id="{A3B12F90-DC4C-ADE8-BDE4-16D957E1A9ED}"/>
              </a:ext>
            </a:extLst>
          </p:cNvPr>
          <p:cNvPicPr>
            <a:picLocks noChangeAspect="1"/>
          </p:cNvPicPr>
          <p:nvPr/>
        </p:nvPicPr>
        <p:blipFill>
          <a:blip r:embed="rId4"/>
          <a:stretch>
            <a:fillRect/>
          </a:stretch>
        </p:blipFill>
        <p:spPr>
          <a:xfrm>
            <a:off x="6629787" y="-316470"/>
            <a:ext cx="6204857" cy="6204857"/>
          </a:xfrm>
          <a:prstGeom prst="rect">
            <a:avLst/>
          </a:prstGeom>
        </p:spPr>
      </p:pic>
      <p:pic>
        <p:nvPicPr>
          <p:cNvPr id="7" name="Picture 6" descr="Icon&#10;&#10;Description automatically generated">
            <a:extLst>
              <a:ext uri="{FF2B5EF4-FFF2-40B4-BE49-F238E27FC236}">
                <a16:creationId xmlns:a16="http://schemas.microsoft.com/office/drawing/2014/main" id="{316468A7-A63F-616D-F4F0-A166D1B07FF5}"/>
              </a:ext>
            </a:extLst>
          </p:cNvPr>
          <p:cNvPicPr>
            <a:picLocks noChangeAspect="1"/>
          </p:cNvPicPr>
          <p:nvPr/>
        </p:nvPicPr>
        <p:blipFill>
          <a:blip r:embed="rId5"/>
          <a:stretch>
            <a:fillRect/>
          </a:stretch>
        </p:blipFill>
        <p:spPr>
          <a:xfrm>
            <a:off x="11235659" y="3863543"/>
            <a:ext cx="837234" cy="432292"/>
          </a:xfrm>
          <a:prstGeom prst="rect">
            <a:avLst/>
          </a:prstGeom>
        </p:spPr>
      </p:pic>
      <p:sp>
        <p:nvSpPr>
          <p:cNvPr id="8" name="TextBox 1">
            <a:extLst>
              <a:ext uri="{FF2B5EF4-FFF2-40B4-BE49-F238E27FC236}">
                <a16:creationId xmlns:a16="http://schemas.microsoft.com/office/drawing/2014/main" id="{B6638B5C-E5AC-E970-2E56-DC773BF956AD}"/>
              </a:ext>
            </a:extLst>
          </p:cNvPr>
          <p:cNvSpPr txBox="1"/>
          <p:nvPr/>
        </p:nvSpPr>
        <p:spPr>
          <a:xfrm>
            <a:off x="148541" y="4515273"/>
            <a:ext cx="9424356" cy="3539430"/>
          </a:xfrm>
          <a:prstGeom prst="rect">
            <a:avLst/>
          </a:prstGeom>
          <a:noFill/>
        </p:spPr>
        <p:txBody>
          <a:bodyPr wrap="square" lIns="91440" tIns="45720" rIns="91440" bIns="45720" numCol="2"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C4.2.1 PKR: Reactions of Metals</a:t>
            </a:r>
          </a:p>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C4.2.2 </a:t>
            </a:r>
            <a:r>
              <a:rPr lang="en-US" sz="1400" dirty="0">
                <a:solidFill>
                  <a:srgbClr val="000000"/>
                </a:solidFill>
                <a:latin typeface="Century Gothic" panose="020B0502020202020204" pitchFamily="34" charset="0"/>
                <a:cs typeface="Arial"/>
                <a:sym typeface="Arial"/>
              </a:rPr>
              <a:t>Extracting Less Reactive Metals</a:t>
            </a:r>
            <a:endParaRPr kumimoji="0" lang="en-US" sz="14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C4.2.3 </a:t>
            </a:r>
            <a:r>
              <a:rPr lang="en-US" sz="1400" dirty="0">
                <a:solidFill>
                  <a:srgbClr val="000000"/>
                </a:solidFill>
                <a:latin typeface="Century Gothic" panose="020B0502020202020204" pitchFamily="34" charset="0"/>
                <a:cs typeface="Arial"/>
                <a:sym typeface="Arial"/>
              </a:rPr>
              <a:t>PKR: Ions, Ionic Bonding and Deducing Ionic Formulae</a:t>
            </a:r>
            <a:endPar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dirty="0">
                <a:ln>
                  <a:noFill/>
                </a:ln>
                <a:solidFill>
                  <a:srgbClr val="000000"/>
                </a:solidFill>
                <a:effectLst/>
                <a:uLnTx/>
                <a:uFillTx/>
                <a:latin typeface="Century Gothic"/>
                <a:cs typeface="Arial"/>
                <a:sym typeface="Arial"/>
              </a:rPr>
              <a:t>C4.2.4 (HT) Ionic Equations and Displacement Reactions</a:t>
            </a:r>
            <a:endParaRPr lang="en-US" sz="1400" i="0" u="none" strike="noStrike" kern="1200" cap="none" spc="0" normalizeH="0" baseline="0" noProof="0" dirty="0">
              <a:ln>
                <a:noFill/>
              </a:ln>
              <a:solidFill>
                <a:srgbClr val="000000"/>
              </a:solidFill>
              <a:effectLst/>
              <a:uLnTx/>
              <a:uFillTx/>
              <a:latin typeface="Century Gothic"/>
              <a:cs typeface="Arial"/>
            </a:endParaRPr>
          </a:p>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C4.2.5 (HT) Writing Half Equations</a:t>
            </a:r>
          </a:p>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dirty="0">
                <a:ln>
                  <a:noFill/>
                </a:ln>
                <a:solidFill>
                  <a:srgbClr val="000000"/>
                </a:solidFill>
                <a:effectLst/>
                <a:uLnTx/>
                <a:uFillTx/>
                <a:latin typeface="Century Gothic"/>
                <a:cs typeface="Arial"/>
                <a:sym typeface="Arial"/>
              </a:rPr>
              <a:t>C4.2.6 (HT) Ionic Equations for the Reactions of Acids and Metals</a:t>
            </a:r>
            <a:endParaRPr lang="en-US" sz="1400" i="0" u="none" strike="noStrike" kern="1200" cap="none" spc="0" normalizeH="0" baseline="0" noProof="0" dirty="0">
              <a:ln>
                <a:noFill/>
              </a:ln>
              <a:solidFill>
                <a:srgbClr val="000000"/>
              </a:solidFill>
              <a:effectLst/>
              <a:uLnTx/>
              <a:uFillTx/>
              <a:latin typeface="Century Gothic"/>
              <a:cs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r>
              <a:rPr lang="en-US" sz="1400" dirty="0">
                <a:solidFill>
                  <a:srgbClr val="000000"/>
                </a:solidFill>
                <a:latin typeface="Century Gothic" panose="020B0502020202020204" pitchFamily="34" charset="0"/>
                <a:cs typeface="Arial"/>
                <a:sym typeface="Arial"/>
              </a:rPr>
              <a:t>C4.2.7 Introduction to Electrolysis</a:t>
            </a:r>
            <a:endParaRPr lang="en-US" sz="1400" b="1" i="0" u="none" strike="noStrike" kern="1200" cap="none" spc="0" normalizeH="0" baseline="0" noProof="0" dirty="0">
              <a:ln>
                <a:noFill/>
              </a:ln>
              <a:solidFill>
                <a:srgbClr val="000000"/>
              </a:solidFill>
              <a:effectLst/>
              <a:uLnTx/>
              <a:uFillTx/>
              <a:latin typeface="Century Gothic"/>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Century Gothic" panose="020B0502020202020204" pitchFamily="34" charset="0"/>
                <a:cs typeface="Arial"/>
                <a:sym typeface="Arial"/>
              </a:rPr>
              <a:t>C4.2</a:t>
            </a:r>
            <a:r>
              <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.8 Extracting Metals by Electrolysis</a:t>
            </a:r>
          </a:p>
          <a:p>
            <a:pPr lvl="0">
              <a:defRPr/>
            </a:pPr>
            <a:r>
              <a:rPr lang="en-US" sz="1400" dirty="0">
                <a:solidFill>
                  <a:srgbClr val="000000"/>
                </a:solidFill>
                <a:latin typeface="Century Gothic" panose="020B0502020202020204" pitchFamily="34" charset="0"/>
                <a:cs typeface="Arial"/>
                <a:sym typeface="Arial"/>
              </a:rPr>
              <a:t>C4.2.9 Electrolysis of Molten  Ionic Compounds</a:t>
            </a:r>
          </a:p>
          <a:p>
            <a:pPr lvl="0">
              <a:defRPr/>
            </a:pPr>
            <a:r>
              <a:rPr lang="en-US" sz="1400" dirty="0">
                <a:solidFill>
                  <a:srgbClr val="000000"/>
                </a:solidFill>
                <a:latin typeface="Century Gothic"/>
                <a:cs typeface="Arial"/>
                <a:sym typeface="Arial"/>
              </a:rPr>
              <a:t>C4.2.10 Electrolysis in Solutions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Century Gothic" panose="020B0502020202020204" pitchFamily="34" charset="0"/>
                <a:cs typeface="Arial"/>
                <a:sym typeface="Arial"/>
              </a:rPr>
              <a:t>C4.2.11 RP: Electrolysis of Aqueous Solutions 1</a:t>
            </a:r>
          </a:p>
          <a:p>
            <a:pPr>
              <a:defRPr/>
            </a:pPr>
            <a:r>
              <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C4.1.12 RP</a:t>
            </a:r>
            <a:r>
              <a:rPr lang="en-US" sz="1400" dirty="0">
                <a:solidFill>
                  <a:srgbClr val="000000"/>
                </a:solidFill>
                <a:latin typeface="Century Gothic" panose="020B0502020202020204" pitchFamily="34" charset="0"/>
                <a:cs typeface="Arial"/>
                <a:sym typeface="Arial"/>
              </a:rPr>
              <a:t>: Electrolysis of Aqueous Solutions 2</a:t>
            </a:r>
            <a:endPar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Century Gothic" panose="020B0502020202020204" pitchFamily="34" charset="0"/>
                <a:cs typeface="Arial"/>
                <a:sym typeface="Arial"/>
              </a:rPr>
              <a:t>C4.1.13 TIF: Corrosion and its Prevention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C4.2.14 (HT) Obtaining Raw Materials</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1400" b="1" dirty="0">
                <a:solidFill>
                  <a:srgbClr val="000000"/>
                </a:solidFill>
                <a:latin typeface="Century Gothic" panose="020B0502020202020204" pitchFamily="34" charset="0"/>
                <a:cs typeface="Arial"/>
                <a:sym typeface="Arial"/>
              </a:rPr>
              <a:t>C4.2.15 Recycling Metals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C4.2.16 Feedback Lesson</a:t>
            </a:r>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p:txBody>
      </p:sp>
    </p:spTree>
    <p:extLst>
      <p:ext uri="{BB962C8B-B14F-4D97-AF65-F5344CB8AC3E}">
        <p14:creationId xmlns:p14="http://schemas.microsoft.com/office/powerpoint/2010/main" val="2739972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620000" cy="2677656"/>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Describe how metals are recycled</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Describe the ethical, social, economic and environmental impacts of recycling metals</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Suggest how the public and businesses might be encouraged to recycle their waste metals</a:t>
            </a: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1980580" y="5755170"/>
            <a:ext cx="2720311"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social</a:t>
            </a:r>
          </a:p>
        </p:txBody>
      </p:sp>
      <p:sp>
        <p:nvSpPr>
          <p:cNvPr id="14" name="Rectangle 13">
            <a:extLst>
              <a:ext uri="{FF2B5EF4-FFF2-40B4-BE49-F238E27FC236}">
                <a16:creationId xmlns:a16="http://schemas.microsoft.com/office/drawing/2014/main" id="{A2C825F2-5973-4048-9A5C-E0A4E794080E}"/>
              </a:ext>
            </a:extLst>
          </p:cNvPr>
          <p:cNvSpPr/>
          <p:nvPr/>
        </p:nvSpPr>
        <p:spPr>
          <a:xfrm>
            <a:off x="4378108" y="4897279"/>
            <a:ext cx="2830411"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ethical</a:t>
            </a:r>
          </a:p>
        </p:txBody>
      </p:sp>
      <p:sp>
        <p:nvSpPr>
          <p:cNvPr id="15" name="Rectangle 14">
            <a:extLst>
              <a:ext uri="{FF2B5EF4-FFF2-40B4-BE49-F238E27FC236}">
                <a16:creationId xmlns:a16="http://schemas.microsoft.com/office/drawing/2014/main" id="{3743B4BE-5CB7-F14B-9620-8B20D1CED962}"/>
              </a:ext>
            </a:extLst>
          </p:cNvPr>
          <p:cNvSpPr/>
          <p:nvPr/>
        </p:nvSpPr>
        <p:spPr>
          <a:xfrm>
            <a:off x="1980581" y="4891803"/>
            <a:ext cx="230498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recycle</a:t>
            </a:r>
          </a:p>
        </p:txBody>
      </p:sp>
      <p:sp>
        <p:nvSpPr>
          <p:cNvPr id="4" name="Rectangle 3">
            <a:extLst>
              <a:ext uri="{FF2B5EF4-FFF2-40B4-BE49-F238E27FC236}">
                <a16:creationId xmlns:a16="http://schemas.microsoft.com/office/drawing/2014/main" id="{ACDA65D2-4890-300A-D46A-C5913B5F42F7}"/>
              </a:ext>
            </a:extLst>
          </p:cNvPr>
          <p:cNvSpPr/>
          <p:nvPr/>
        </p:nvSpPr>
        <p:spPr>
          <a:xfrm>
            <a:off x="4838201" y="5755169"/>
            <a:ext cx="2720311"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economic</a:t>
            </a:r>
          </a:p>
        </p:txBody>
      </p:sp>
    </p:spTree>
    <p:extLst>
      <p:ext uri="{BB962C8B-B14F-4D97-AF65-F5344CB8AC3E}">
        <p14:creationId xmlns:p14="http://schemas.microsoft.com/office/powerpoint/2010/main" val="2552635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a:solidFill>
                  <a:schemeClr val="dk1"/>
                </a:solidFill>
                <a:latin typeface="Century Gothic"/>
                <a:ea typeface="Century Gothic"/>
                <a:cs typeface="Century Gothic"/>
                <a:sym typeface="Century Gothic"/>
              </a:rPr>
              <a:t>The </a:t>
            </a:r>
            <a:r>
              <a:rPr lang="en-GB" sz="2400" b="1" i="0" u="none" strike="noStrike" cap="none">
                <a:solidFill>
                  <a:schemeClr val="dk1"/>
                </a:solidFill>
                <a:latin typeface="Century Gothic"/>
                <a:ea typeface="Century Gothic"/>
                <a:cs typeface="Century Gothic"/>
                <a:sym typeface="Century Gothic"/>
              </a:rPr>
              <a:t>fix-it</a:t>
            </a:r>
            <a:r>
              <a:rPr lang="en-GB" sz="2400" b="0" i="0" u="none" strike="noStrike" cap="none">
                <a:solidFill>
                  <a:schemeClr val="dk1"/>
                </a:solidFill>
                <a:latin typeface="Century Gothic"/>
                <a:ea typeface="Century Gothic"/>
                <a:cs typeface="Century Gothic"/>
                <a:sym typeface="Century Gothic"/>
              </a:rPr>
              <a:t> is an opportunity to respond to gaps in knowledge, especially those identified by th</a:t>
            </a:r>
            <a:r>
              <a:rPr lang="en-GB" sz="2400">
                <a:solidFill>
                  <a:schemeClr val="dk1"/>
                </a:solidFill>
                <a:latin typeface="Century Gothic"/>
                <a:ea typeface="Century Gothic"/>
                <a:cs typeface="Century Gothic"/>
                <a:sym typeface="Century Gothic"/>
              </a:rPr>
              <a:t>e previous lesson’s exit ticket.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a:solidFill>
                  <a:schemeClr val="dk1"/>
                </a:solidFill>
                <a:latin typeface="Century Gothic"/>
                <a:ea typeface="Arial"/>
                <a:cs typeface="Arial"/>
                <a:sym typeface="Century Gothic"/>
              </a:rPr>
              <a:t>reteach</a:t>
            </a:r>
            <a:r>
              <a:rPr lang="en-GB" sz="2400">
                <a:solidFill>
                  <a:schemeClr val="dk1"/>
                </a:solidFill>
                <a:latin typeface="Century Gothic"/>
                <a:ea typeface="Arial"/>
                <a:cs typeface="Arial"/>
                <a:sym typeface="Century Gothic"/>
              </a:rPr>
              <a:t>, </a:t>
            </a:r>
            <a:r>
              <a:rPr lang="en-GB" sz="2400" b="1" i="0" u="none" strike="noStrike" cap="none">
                <a:solidFill>
                  <a:schemeClr val="dk1"/>
                </a:solidFill>
                <a:latin typeface="Century Gothic"/>
                <a:ea typeface="Arial"/>
                <a:cs typeface="Arial"/>
                <a:sym typeface="Century Gothic"/>
              </a:rPr>
              <a:t>explanation, de</a:t>
            </a:r>
            <a:r>
              <a:rPr lang="en-GB" sz="2400" b="1">
                <a:solidFill>
                  <a:schemeClr val="dk1"/>
                </a:solidFill>
                <a:latin typeface="Century Gothic"/>
                <a:ea typeface="Arial"/>
                <a:cs typeface="Arial"/>
                <a:sym typeface="Century Gothic"/>
              </a:rPr>
              <a:t>monstration</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modelling</a:t>
            </a:r>
            <a:r>
              <a:rPr lang="en-GB" sz="2400">
                <a:solidFill>
                  <a:schemeClr val="dk1"/>
                </a:solidFill>
                <a:latin typeface="Century Gothic"/>
                <a:ea typeface="Arial"/>
                <a:cs typeface="Arial"/>
                <a:sym typeface="Century Gothic"/>
              </a:rPr>
              <a:t> </a:t>
            </a:r>
            <a:r>
              <a:rPr lang="en-GB" sz="2400" b="0" i="0" u="none" strike="noStrike" cap="none">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practise</a:t>
            </a:r>
            <a:r>
              <a:rPr lang="en-GB" sz="240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redrafting</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improving</a:t>
            </a:r>
            <a:r>
              <a:rPr lang="en-GB" sz="240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4" name="Picture 3" descr="Graphical user interface, text, application, email&#10;&#10;Description automatically generated">
            <a:extLst>
              <a:ext uri="{FF2B5EF4-FFF2-40B4-BE49-F238E27FC236}">
                <a16:creationId xmlns:a16="http://schemas.microsoft.com/office/drawing/2014/main" id="{3218EDA1-5705-1B49-022C-0214D8CCC80C}"/>
              </a:ext>
            </a:extLst>
          </p:cNvPr>
          <p:cNvPicPr>
            <a:picLocks noChangeAspect="1"/>
          </p:cNvPicPr>
          <p:nvPr/>
        </p:nvPicPr>
        <p:blipFill>
          <a:blip r:embed="rId3"/>
          <a:stretch>
            <a:fillRect/>
          </a:stretch>
        </p:blipFill>
        <p:spPr>
          <a:xfrm>
            <a:off x="6958360" y="4211676"/>
            <a:ext cx="4328037" cy="2445022"/>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text, container, can, stacked&#10;&#10;Description automatically generated">
            <a:extLst>
              <a:ext uri="{FF2B5EF4-FFF2-40B4-BE49-F238E27FC236}">
                <a16:creationId xmlns:a16="http://schemas.microsoft.com/office/drawing/2014/main" id="{BF099369-77CB-8ED3-6860-09AC45D76C7A}"/>
              </a:ext>
            </a:extLst>
          </p:cNvPr>
          <p:cNvPicPr>
            <a:picLocks noChangeAspect="1"/>
          </p:cNvPicPr>
          <p:nvPr/>
        </p:nvPicPr>
        <p:blipFill rotWithShape="1">
          <a:blip r:embed="rId3"/>
          <a:srcRect b="10526"/>
          <a:stretch/>
        </p:blipFill>
        <p:spPr>
          <a:xfrm>
            <a:off x="-89208" y="0"/>
            <a:ext cx="11652000" cy="6858000"/>
          </a:xfrm>
          <a:prstGeom prst="rect">
            <a:avLst/>
          </a:prstGeom>
        </p:spPr>
      </p:pic>
      <p:sp>
        <p:nvSpPr>
          <p:cNvPr id="8" name="Rectangle 7">
            <a:extLst>
              <a:ext uri="{FF2B5EF4-FFF2-40B4-BE49-F238E27FC236}">
                <a16:creationId xmlns:a16="http://schemas.microsoft.com/office/drawing/2014/main" id="{D54A2988-19A8-2D9F-2A8B-4BE68EBA5163}"/>
              </a:ext>
            </a:extLst>
          </p:cNvPr>
          <p:cNvSpPr/>
          <p:nvPr/>
        </p:nvSpPr>
        <p:spPr>
          <a:xfrm>
            <a:off x="206917" y="286654"/>
            <a:ext cx="7019073" cy="6289992"/>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a:xfrm>
            <a:off x="426792" y="268114"/>
            <a:ext cx="10620000" cy="720000"/>
          </a:xfrm>
        </p:spPr>
        <p:txBody>
          <a:bodyPr/>
          <a:lstStyle/>
          <a:p>
            <a:r>
              <a:rPr lang="en-US" dirty="0">
                <a:latin typeface="Century Gothic" panose="020B0502020202020204" pitchFamily="34" charset="0"/>
              </a:rPr>
              <a:t>Recycling Metals</a:t>
            </a:r>
          </a:p>
        </p:txBody>
      </p:sp>
      <p:sp>
        <p:nvSpPr>
          <p:cNvPr id="3" name="TextBox 2">
            <a:extLst>
              <a:ext uri="{FF2B5EF4-FFF2-40B4-BE49-F238E27FC236}">
                <a16:creationId xmlns:a16="http://schemas.microsoft.com/office/drawing/2014/main" id="{C016FFB1-F3E3-714C-AFDF-EF98170FA663}"/>
              </a:ext>
            </a:extLst>
          </p:cNvPr>
          <p:cNvSpPr txBox="1"/>
          <p:nvPr/>
        </p:nvSpPr>
        <p:spPr>
          <a:xfrm>
            <a:off x="426792" y="2663202"/>
            <a:ext cx="6509265" cy="4154984"/>
          </a:xfrm>
          <a:prstGeom prst="rect">
            <a:avLst/>
          </a:prstGeom>
          <a:noFill/>
        </p:spPr>
        <p:txBody>
          <a:bodyPr wrap="square" rtlCol="0">
            <a:spAutoFit/>
          </a:bodyPr>
          <a:lstStyle/>
          <a:p>
            <a:r>
              <a:rPr lang="en-GB" sz="2400" dirty="0">
                <a:latin typeface="Century Gothic" panose="020B0502020202020204" pitchFamily="34" charset="0"/>
              </a:rPr>
              <a:t>To do this:</a:t>
            </a:r>
          </a:p>
          <a:p>
            <a:endParaRPr lang="en-GB" sz="2400" dirty="0">
              <a:latin typeface="Century Gothic" panose="020B0502020202020204" pitchFamily="34" charset="0"/>
            </a:endParaRPr>
          </a:p>
          <a:p>
            <a:pPr marL="457200" indent="-457200">
              <a:buFont typeface="+mj-lt"/>
              <a:buAutoNum type="arabicPeriod"/>
            </a:pPr>
            <a:r>
              <a:rPr lang="en-GB" sz="2400" b="1" dirty="0">
                <a:latin typeface="Century Gothic" panose="020B0502020202020204" pitchFamily="34" charset="0"/>
              </a:rPr>
              <a:t>Scrap metal is collected </a:t>
            </a:r>
            <a:r>
              <a:rPr lang="en-GB" sz="2400" dirty="0">
                <a:latin typeface="Century Gothic" panose="020B0502020202020204" pitchFamily="34" charset="0"/>
              </a:rPr>
              <a:t>and transported to a sorting centre</a:t>
            </a:r>
          </a:p>
          <a:p>
            <a:pPr marL="457200" indent="-457200">
              <a:buFont typeface="+mj-lt"/>
              <a:buAutoNum type="arabicPeriod"/>
            </a:pPr>
            <a:r>
              <a:rPr lang="en-GB" sz="2400" dirty="0">
                <a:latin typeface="Century Gothic" panose="020B0502020202020204" pitchFamily="34" charset="0"/>
              </a:rPr>
              <a:t>Items are broken up, and </a:t>
            </a:r>
            <a:r>
              <a:rPr lang="en-GB" sz="2400" b="1" dirty="0">
                <a:latin typeface="Century Gothic" panose="020B0502020202020204" pitchFamily="34" charset="0"/>
              </a:rPr>
              <a:t>sorted</a:t>
            </a:r>
            <a:r>
              <a:rPr lang="en-GB" sz="2400" dirty="0">
                <a:latin typeface="Century Gothic" panose="020B0502020202020204" pitchFamily="34" charset="0"/>
              </a:rPr>
              <a:t> into different kinds of metals</a:t>
            </a:r>
          </a:p>
          <a:p>
            <a:pPr marL="457200" indent="-457200">
              <a:buFont typeface="+mj-lt"/>
              <a:buAutoNum type="arabicPeriod"/>
            </a:pPr>
            <a:r>
              <a:rPr lang="en-GB" sz="2400" dirty="0">
                <a:latin typeface="Century Gothic" panose="020B0502020202020204" pitchFamily="34" charset="0"/>
              </a:rPr>
              <a:t>Other materials such as plastic are removed</a:t>
            </a:r>
          </a:p>
          <a:p>
            <a:pPr marL="457200" indent="-457200">
              <a:buFont typeface="+mj-lt"/>
              <a:buAutoNum type="arabicPeriod"/>
            </a:pPr>
            <a:r>
              <a:rPr lang="en-GB" sz="2400" dirty="0">
                <a:latin typeface="Century Gothic" panose="020B0502020202020204" pitchFamily="34" charset="0"/>
              </a:rPr>
              <a:t>The metals are </a:t>
            </a:r>
            <a:r>
              <a:rPr lang="en-GB" sz="2400" b="1" dirty="0">
                <a:latin typeface="Century Gothic" panose="020B0502020202020204" pitchFamily="34" charset="0"/>
              </a:rPr>
              <a:t>melted down</a:t>
            </a:r>
          </a:p>
          <a:p>
            <a:pPr marL="457200" indent="-457200">
              <a:buFont typeface="+mj-lt"/>
              <a:buAutoNum type="arabicPeriod"/>
            </a:pPr>
            <a:r>
              <a:rPr lang="en-GB" sz="2400" dirty="0">
                <a:latin typeface="Century Gothic" panose="020B0502020202020204" pitchFamily="34" charset="0"/>
              </a:rPr>
              <a:t>The metals are </a:t>
            </a:r>
            <a:r>
              <a:rPr lang="en-GB" sz="2400" b="1" dirty="0">
                <a:latin typeface="Century Gothic" panose="020B0502020202020204" pitchFamily="34" charset="0"/>
              </a:rPr>
              <a:t>recast</a:t>
            </a:r>
            <a:r>
              <a:rPr lang="en-GB" sz="2400" dirty="0">
                <a:latin typeface="Century Gothic" panose="020B0502020202020204" pitchFamily="34" charset="0"/>
              </a:rPr>
              <a:t> into new items</a:t>
            </a:r>
          </a:p>
          <a:p>
            <a:endParaRPr lang="en-GB" sz="2400" dirty="0">
              <a:latin typeface="Century Gothic" panose="020B0502020202020204" pitchFamily="34" charset="0"/>
            </a:endParaRPr>
          </a:p>
        </p:txBody>
      </p:sp>
      <p:sp>
        <p:nvSpPr>
          <p:cNvPr id="6" name="TextBox 5">
            <a:extLst>
              <a:ext uri="{FF2B5EF4-FFF2-40B4-BE49-F238E27FC236}">
                <a16:creationId xmlns:a16="http://schemas.microsoft.com/office/drawing/2014/main" id="{1C49F220-4EED-A942-A0A3-0EFEDAF2C3A0}"/>
              </a:ext>
            </a:extLst>
          </p:cNvPr>
          <p:cNvSpPr txBox="1"/>
          <p:nvPr/>
        </p:nvSpPr>
        <p:spPr>
          <a:xfrm>
            <a:off x="426791" y="1287729"/>
            <a:ext cx="6509267" cy="1200329"/>
          </a:xfrm>
          <a:prstGeom prst="rect">
            <a:avLst/>
          </a:prstGeom>
          <a:solidFill>
            <a:schemeClr val="accent1">
              <a:lumMod val="40000"/>
              <a:lumOff val="60000"/>
            </a:schemeClr>
          </a:solidFill>
        </p:spPr>
        <p:txBody>
          <a:bodyPr wrap="square" rtlCol="0">
            <a:spAutoFit/>
          </a:bodyPr>
          <a:lstStyle/>
          <a:p>
            <a:r>
              <a:rPr lang="en-GB" sz="2400" b="1" dirty="0">
                <a:latin typeface="Century Gothic" panose="020B0502020202020204" pitchFamily="34" charset="0"/>
              </a:rPr>
              <a:t>Recycling</a:t>
            </a:r>
            <a:r>
              <a:rPr lang="en-GB" sz="2400" dirty="0">
                <a:latin typeface="Century Gothic" panose="020B0502020202020204" pitchFamily="34" charset="0"/>
              </a:rPr>
              <a:t> </a:t>
            </a:r>
            <a:r>
              <a:rPr lang="en-GB" sz="2400" b="1" dirty="0">
                <a:latin typeface="Century Gothic" panose="020B0502020202020204" pitchFamily="34" charset="0"/>
              </a:rPr>
              <a:t>metals</a:t>
            </a:r>
            <a:r>
              <a:rPr lang="en-GB" sz="2400" dirty="0">
                <a:latin typeface="Century Gothic" panose="020B0502020202020204" pitchFamily="34" charset="0"/>
              </a:rPr>
              <a:t> involves collecting used metal items and turning them into new metal items</a:t>
            </a:r>
          </a:p>
        </p:txBody>
      </p:sp>
    </p:spTree>
    <p:extLst>
      <p:ext uri="{BB962C8B-B14F-4D97-AF65-F5344CB8AC3E}">
        <p14:creationId xmlns:p14="http://schemas.microsoft.com/office/powerpoint/2010/main" val="314442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11ECE-6A13-CD44-B364-81DA37E99314}"/>
              </a:ext>
            </a:extLst>
          </p:cNvPr>
          <p:cNvSpPr>
            <a:spLocks noGrp="1"/>
          </p:cNvSpPr>
          <p:nvPr>
            <p:ph type="title"/>
          </p:nvPr>
        </p:nvSpPr>
        <p:spPr/>
        <p:txBody>
          <a:bodyPr/>
          <a:lstStyle/>
          <a:p>
            <a:r>
              <a:rPr lang="en-GB" dirty="0">
                <a:latin typeface="Century Gothic" panose="020B0502020202020204" pitchFamily="34" charset="0"/>
              </a:rPr>
              <a:t>The effects of recycling metals</a:t>
            </a:r>
          </a:p>
        </p:txBody>
      </p:sp>
      <p:graphicFrame>
        <p:nvGraphicFramePr>
          <p:cNvPr id="3" name="Table 3">
            <a:extLst>
              <a:ext uri="{FF2B5EF4-FFF2-40B4-BE49-F238E27FC236}">
                <a16:creationId xmlns:a16="http://schemas.microsoft.com/office/drawing/2014/main" id="{583EB859-9273-D040-88B1-67ADD13BEC9C}"/>
              </a:ext>
            </a:extLst>
          </p:cNvPr>
          <p:cNvGraphicFramePr>
            <a:graphicFrameLocks noGrp="1"/>
          </p:cNvGraphicFramePr>
          <p:nvPr>
            <p:extLst>
              <p:ext uri="{D42A27DB-BD31-4B8C-83A1-F6EECF244321}">
                <p14:modId xmlns:p14="http://schemas.microsoft.com/office/powerpoint/2010/main" val="4268317514"/>
              </p:ext>
            </p:extLst>
          </p:nvPr>
        </p:nvGraphicFramePr>
        <p:xfrm>
          <a:off x="383882" y="965326"/>
          <a:ext cx="10776118" cy="5234751"/>
        </p:xfrm>
        <a:graphic>
          <a:graphicData uri="http://schemas.openxmlformats.org/drawingml/2006/table">
            <a:tbl>
              <a:tblPr firstRow="1" bandRow="1">
                <a:tableStyleId>{5940675A-B579-460E-94D1-54222C63F5DA}</a:tableStyleId>
              </a:tblPr>
              <a:tblGrid>
                <a:gridCol w="2314713">
                  <a:extLst>
                    <a:ext uri="{9D8B030D-6E8A-4147-A177-3AD203B41FA5}">
                      <a16:colId xmlns:a16="http://schemas.microsoft.com/office/drawing/2014/main" val="2992347426"/>
                    </a:ext>
                  </a:extLst>
                </a:gridCol>
                <a:gridCol w="8461405">
                  <a:extLst>
                    <a:ext uri="{9D8B030D-6E8A-4147-A177-3AD203B41FA5}">
                      <a16:colId xmlns:a16="http://schemas.microsoft.com/office/drawing/2014/main" val="4196544052"/>
                    </a:ext>
                  </a:extLst>
                </a:gridCol>
              </a:tblGrid>
              <a:tr h="604010">
                <a:tc>
                  <a:txBody>
                    <a:bodyPr/>
                    <a:lstStyle/>
                    <a:p>
                      <a:r>
                        <a:rPr lang="en-GB" sz="2400" b="1" dirty="0">
                          <a:latin typeface="Century Gothic" panose="020B0502020202020204" pitchFamily="34" charset="0"/>
                        </a:rPr>
                        <a:t>Category</a:t>
                      </a:r>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b="1" dirty="0">
                          <a:latin typeface="Century Gothic" panose="020B0502020202020204" pitchFamily="34" charset="0"/>
                        </a:rPr>
                        <a:t>Effect</a:t>
                      </a:r>
                    </a:p>
                  </a:txBody>
                  <a:tcPr>
                    <a:solidFill>
                      <a:schemeClr val="accent1">
                        <a:lumMod val="20000"/>
                        <a:lumOff val="80000"/>
                      </a:schemeClr>
                    </a:solidFill>
                  </a:tcPr>
                </a:tc>
                <a:extLst>
                  <a:ext uri="{0D108BD9-81ED-4DB2-BD59-A6C34878D82A}">
                    <a16:rowId xmlns:a16="http://schemas.microsoft.com/office/drawing/2014/main" val="2550107700"/>
                  </a:ext>
                </a:extLst>
              </a:tr>
              <a:tr h="14093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b="1" kern="1200" dirty="0">
                          <a:solidFill>
                            <a:schemeClr val="tx1"/>
                          </a:solidFill>
                          <a:latin typeface="Century Gothic" panose="020B0502020202020204" pitchFamily="34" charset="0"/>
                          <a:ea typeface="+mn-ea"/>
                          <a:cs typeface="+mn-cs"/>
                        </a:rPr>
                        <a:t>Social</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i="1" kern="1200" dirty="0">
                          <a:solidFill>
                            <a:schemeClr val="tx1"/>
                          </a:solidFill>
                          <a:latin typeface="Century Gothic" panose="020B0502020202020204" pitchFamily="34" charset="0"/>
                          <a:ea typeface="+mn-ea"/>
                          <a:cs typeface="+mn-cs"/>
                        </a:rPr>
                        <a:t>(an effect to do with people)</a:t>
                      </a:r>
                    </a:p>
                  </a:txBody>
                  <a:tcPr>
                    <a:solidFill>
                      <a:schemeClr val="accent1">
                        <a:lumMod val="20000"/>
                        <a:lumOff val="80000"/>
                      </a:schemeClr>
                    </a:solidFill>
                  </a:tcPr>
                </a:tc>
                <a:tc>
                  <a:txBody>
                    <a:bodyPr/>
                    <a:lstStyle/>
                    <a:p>
                      <a:endParaRPr lang="en-GB" sz="2400" dirty="0">
                        <a:latin typeface="Century Gothic" panose="020B0502020202020204" pitchFamily="34" charset="0"/>
                      </a:endParaRPr>
                    </a:p>
                  </a:txBody>
                  <a:tcPr>
                    <a:solidFill>
                      <a:schemeClr val="bg1"/>
                    </a:solidFill>
                  </a:tcPr>
                </a:tc>
                <a:extLst>
                  <a:ext uri="{0D108BD9-81ED-4DB2-BD59-A6C34878D82A}">
                    <a16:rowId xmlns:a16="http://schemas.microsoft.com/office/drawing/2014/main" val="1913163681"/>
                  </a:ext>
                </a:extLst>
              </a:tr>
              <a:tr h="18120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b="1" kern="1200" dirty="0">
                          <a:solidFill>
                            <a:schemeClr val="tx1"/>
                          </a:solidFill>
                          <a:latin typeface="Century Gothic" panose="020B0502020202020204" pitchFamily="34" charset="0"/>
                          <a:ea typeface="+mn-ea"/>
                          <a:cs typeface="+mn-cs"/>
                        </a:rPr>
                        <a:t>Environmental </a:t>
                      </a:r>
                      <a:r>
                        <a:rPr lang="en-GB" sz="2000" b="0" i="1" kern="1200" dirty="0">
                          <a:solidFill>
                            <a:schemeClr val="tx1"/>
                          </a:solidFill>
                          <a:latin typeface="Century Gothic" panose="020B0502020202020204" pitchFamily="34" charset="0"/>
                          <a:ea typeface="+mn-ea"/>
                          <a:cs typeface="+mn-cs"/>
                        </a:rPr>
                        <a:t>(an effect to do with the environment)</a:t>
                      </a:r>
                      <a:endParaRPr lang="en-GB" sz="2400" b="0" i="1" kern="1200" dirty="0">
                        <a:solidFill>
                          <a:schemeClr val="tx1"/>
                        </a:solidFill>
                        <a:latin typeface="Century Gothic" panose="020B0502020202020204" pitchFamily="34" charset="0"/>
                        <a:ea typeface="+mn-ea"/>
                        <a:cs typeface="+mn-cs"/>
                      </a:endParaRPr>
                    </a:p>
                  </a:txBody>
                  <a:tcPr>
                    <a:solidFill>
                      <a:schemeClr val="accent1">
                        <a:lumMod val="20000"/>
                        <a:lumOff val="80000"/>
                      </a:schemeClr>
                    </a:solidFill>
                  </a:tcPr>
                </a:tc>
                <a:tc>
                  <a:txBody>
                    <a:bodyPr/>
                    <a:lstStyle/>
                    <a:p>
                      <a:endParaRPr lang="en-GB" sz="2400" dirty="0">
                        <a:latin typeface="Century Gothic" panose="020B0502020202020204" pitchFamily="34" charset="0"/>
                      </a:endParaRPr>
                    </a:p>
                  </a:txBody>
                  <a:tcPr>
                    <a:solidFill>
                      <a:schemeClr val="bg1"/>
                    </a:solidFill>
                  </a:tcPr>
                </a:tc>
                <a:extLst>
                  <a:ext uri="{0D108BD9-81ED-4DB2-BD59-A6C34878D82A}">
                    <a16:rowId xmlns:a16="http://schemas.microsoft.com/office/drawing/2014/main" val="1872583232"/>
                  </a:ext>
                </a:extLst>
              </a:tr>
              <a:tr h="14093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b="1" kern="1200" dirty="0">
                          <a:solidFill>
                            <a:schemeClr val="tx1"/>
                          </a:solidFill>
                          <a:latin typeface="Century Gothic" panose="020B0502020202020204" pitchFamily="34" charset="0"/>
                          <a:ea typeface="+mn-ea"/>
                          <a:cs typeface="+mn-cs"/>
                        </a:rPr>
                        <a:t>Economic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b="0" i="1" kern="1200" dirty="0">
                          <a:solidFill>
                            <a:schemeClr val="tx1"/>
                          </a:solidFill>
                          <a:latin typeface="Century Gothic" panose="020B0502020202020204" pitchFamily="34" charset="0"/>
                          <a:ea typeface="+mn-ea"/>
                          <a:cs typeface="+mn-cs"/>
                        </a:rPr>
                        <a:t>(an effect to do with money)</a:t>
                      </a:r>
                      <a:endParaRPr lang="en-GB" sz="2400" b="1" kern="1200" dirty="0">
                        <a:solidFill>
                          <a:schemeClr val="tx1"/>
                        </a:solidFill>
                        <a:latin typeface="Century Gothic" panose="020B0502020202020204" pitchFamily="34" charset="0"/>
                        <a:ea typeface="+mn-ea"/>
                        <a:cs typeface="+mn-cs"/>
                      </a:endParaRPr>
                    </a:p>
                  </a:txBody>
                  <a:tcPr>
                    <a:solidFill>
                      <a:schemeClr val="accent1">
                        <a:lumMod val="20000"/>
                        <a:lumOff val="80000"/>
                      </a:schemeClr>
                    </a:solidFill>
                  </a:tcPr>
                </a:tc>
                <a:tc>
                  <a:txBody>
                    <a:bodyPr/>
                    <a:lstStyle/>
                    <a:p>
                      <a:endParaRPr lang="en-GB" sz="2400" dirty="0">
                        <a:latin typeface="Century Gothic" panose="020B0502020202020204" pitchFamily="34" charset="0"/>
                      </a:endParaRPr>
                    </a:p>
                  </a:txBody>
                  <a:tcPr>
                    <a:solidFill>
                      <a:schemeClr val="bg1"/>
                    </a:solidFill>
                  </a:tcPr>
                </a:tc>
                <a:extLst>
                  <a:ext uri="{0D108BD9-81ED-4DB2-BD59-A6C34878D82A}">
                    <a16:rowId xmlns:a16="http://schemas.microsoft.com/office/drawing/2014/main" val="4086016852"/>
                  </a:ext>
                </a:extLst>
              </a:tr>
            </a:tbl>
          </a:graphicData>
        </a:graphic>
      </p:graphicFrame>
      <p:sp>
        <p:nvSpPr>
          <p:cNvPr id="8" name="TextBox 7">
            <a:extLst>
              <a:ext uri="{FF2B5EF4-FFF2-40B4-BE49-F238E27FC236}">
                <a16:creationId xmlns:a16="http://schemas.microsoft.com/office/drawing/2014/main" id="{FE9DDEE4-CD34-671F-8326-B90CE31D5FEA}"/>
              </a:ext>
            </a:extLst>
          </p:cNvPr>
          <p:cNvSpPr txBox="1"/>
          <p:nvPr/>
        </p:nvSpPr>
        <p:spPr>
          <a:xfrm>
            <a:off x="9234473" y="42444"/>
            <a:ext cx="1592103" cy="400110"/>
          </a:xfrm>
          <a:prstGeom prst="rect">
            <a:avLst/>
          </a:prstGeom>
          <a:noFill/>
        </p:spPr>
        <p:txBody>
          <a:bodyPr wrap="none" rtlCol="0">
            <a:spAutoFit/>
          </a:bodyPr>
          <a:lstStyle/>
          <a:p>
            <a:r>
              <a:rPr lang="en-GB" sz="2000" b="1" dirty="0">
                <a:solidFill>
                  <a:srgbClr val="7030A0"/>
                </a:solidFill>
                <a:latin typeface="Century Gothic" panose="020B0502020202020204" pitchFamily="34" charset="0"/>
              </a:rPr>
              <a:t>Advantage</a:t>
            </a:r>
          </a:p>
        </p:txBody>
      </p:sp>
      <p:sp>
        <p:nvSpPr>
          <p:cNvPr id="9" name="TextBox 8">
            <a:extLst>
              <a:ext uri="{FF2B5EF4-FFF2-40B4-BE49-F238E27FC236}">
                <a16:creationId xmlns:a16="http://schemas.microsoft.com/office/drawing/2014/main" id="{624F811B-2482-2149-0520-ABE15F465745}"/>
              </a:ext>
            </a:extLst>
          </p:cNvPr>
          <p:cNvSpPr txBox="1"/>
          <p:nvPr/>
        </p:nvSpPr>
        <p:spPr>
          <a:xfrm>
            <a:off x="2699857" y="4820538"/>
            <a:ext cx="7255512" cy="430887"/>
          </a:xfrm>
          <a:prstGeom prst="rect">
            <a:avLst/>
          </a:prstGeom>
          <a:noFill/>
        </p:spPr>
        <p:txBody>
          <a:bodyPr wrap="none" rtlCol="0">
            <a:spAutoFit/>
          </a:bodyPr>
          <a:lstStyle/>
          <a:p>
            <a:pPr marL="342900" indent="-342900">
              <a:buFont typeface="Arial" panose="020B0604020202020204" pitchFamily="34" charset="0"/>
              <a:buChar char="•"/>
            </a:pPr>
            <a:r>
              <a:rPr lang="en-GB" sz="2200" b="1" dirty="0">
                <a:solidFill>
                  <a:srgbClr val="0432FF"/>
                </a:solidFill>
                <a:latin typeface="Century Gothic" panose="020B0502020202020204" pitchFamily="34" charset="0"/>
              </a:rPr>
              <a:t>Sorting and recycling metals costs a lot of money</a:t>
            </a:r>
          </a:p>
        </p:txBody>
      </p:sp>
      <p:sp>
        <p:nvSpPr>
          <p:cNvPr id="10" name="TextBox 9">
            <a:extLst>
              <a:ext uri="{FF2B5EF4-FFF2-40B4-BE49-F238E27FC236}">
                <a16:creationId xmlns:a16="http://schemas.microsoft.com/office/drawing/2014/main" id="{630056F2-5A74-9B5F-0BDE-33D0B906B5C6}"/>
              </a:ext>
            </a:extLst>
          </p:cNvPr>
          <p:cNvSpPr txBox="1"/>
          <p:nvPr/>
        </p:nvSpPr>
        <p:spPr>
          <a:xfrm>
            <a:off x="2699858" y="5167197"/>
            <a:ext cx="8415538" cy="769441"/>
          </a:xfrm>
          <a:prstGeom prst="rect">
            <a:avLst/>
          </a:prstGeom>
          <a:noFill/>
        </p:spPr>
        <p:txBody>
          <a:bodyPr wrap="square" rtlCol="0">
            <a:spAutoFit/>
          </a:bodyPr>
          <a:lstStyle/>
          <a:p>
            <a:pPr marL="342900" indent="-342900">
              <a:buFont typeface="Arial" panose="020B0604020202020204" pitchFamily="34" charset="0"/>
              <a:buChar char="•"/>
            </a:pPr>
            <a:r>
              <a:rPr lang="en-GB" sz="2200" b="1" dirty="0">
                <a:solidFill>
                  <a:srgbClr val="7030A0"/>
                </a:solidFill>
                <a:latin typeface="Century Gothic" panose="020B0502020202020204" pitchFamily="34" charset="0"/>
              </a:rPr>
              <a:t>It costs less to recycle metals than it does to extract new metals from ores.</a:t>
            </a:r>
          </a:p>
        </p:txBody>
      </p:sp>
      <p:sp>
        <p:nvSpPr>
          <p:cNvPr id="11" name="TextBox 10">
            <a:extLst>
              <a:ext uri="{FF2B5EF4-FFF2-40B4-BE49-F238E27FC236}">
                <a16:creationId xmlns:a16="http://schemas.microsoft.com/office/drawing/2014/main" id="{7FC8739B-E017-FB5A-540C-59622820FE03}"/>
              </a:ext>
            </a:extLst>
          </p:cNvPr>
          <p:cNvSpPr txBox="1"/>
          <p:nvPr/>
        </p:nvSpPr>
        <p:spPr>
          <a:xfrm>
            <a:off x="8901049" y="458613"/>
            <a:ext cx="1925527" cy="400110"/>
          </a:xfrm>
          <a:prstGeom prst="rect">
            <a:avLst/>
          </a:prstGeom>
          <a:noFill/>
        </p:spPr>
        <p:txBody>
          <a:bodyPr wrap="none" rtlCol="0">
            <a:spAutoFit/>
          </a:bodyPr>
          <a:lstStyle/>
          <a:p>
            <a:r>
              <a:rPr lang="en-GB" sz="2000" b="1" dirty="0">
                <a:solidFill>
                  <a:srgbClr val="0432FF"/>
                </a:solidFill>
                <a:latin typeface="Century Gothic" panose="020B0502020202020204" pitchFamily="34" charset="0"/>
              </a:rPr>
              <a:t>Disadvantage</a:t>
            </a:r>
          </a:p>
        </p:txBody>
      </p:sp>
      <p:sp>
        <p:nvSpPr>
          <p:cNvPr id="12" name="TextBox 11">
            <a:extLst>
              <a:ext uri="{FF2B5EF4-FFF2-40B4-BE49-F238E27FC236}">
                <a16:creationId xmlns:a16="http://schemas.microsoft.com/office/drawing/2014/main" id="{FA71DE79-AB85-EAB9-CCBC-FD66761F699E}"/>
              </a:ext>
            </a:extLst>
          </p:cNvPr>
          <p:cNvSpPr txBox="1"/>
          <p:nvPr/>
        </p:nvSpPr>
        <p:spPr>
          <a:xfrm>
            <a:off x="2744462" y="3036143"/>
            <a:ext cx="8415538" cy="1107996"/>
          </a:xfrm>
          <a:prstGeom prst="rect">
            <a:avLst/>
          </a:prstGeom>
          <a:noFill/>
        </p:spPr>
        <p:txBody>
          <a:bodyPr wrap="square" rtlCol="0">
            <a:spAutoFit/>
          </a:bodyPr>
          <a:lstStyle/>
          <a:p>
            <a:pPr marL="342900" indent="-342900">
              <a:buFont typeface="Arial" panose="020B0604020202020204" pitchFamily="34" charset="0"/>
              <a:buChar char="•"/>
            </a:pPr>
            <a:r>
              <a:rPr lang="en-GB" sz="2200" b="1" dirty="0">
                <a:solidFill>
                  <a:srgbClr val="7030A0"/>
                </a:solidFill>
                <a:latin typeface="Century Gothic" panose="020B0502020202020204" pitchFamily="34" charset="0"/>
              </a:rPr>
              <a:t>Less damage to the environment as no quarries or mines are required.</a:t>
            </a:r>
          </a:p>
          <a:p>
            <a:pPr marL="342900" indent="-342900">
              <a:buFont typeface="Arial" panose="020B0604020202020204" pitchFamily="34" charset="0"/>
              <a:buChar char="•"/>
            </a:pPr>
            <a:r>
              <a:rPr lang="en-GB" sz="2200" b="1" dirty="0">
                <a:solidFill>
                  <a:srgbClr val="7030A0"/>
                </a:solidFill>
                <a:latin typeface="Century Gothic" panose="020B0502020202020204" pitchFamily="34" charset="0"/>
              </a:rPr>
              <a:t>Less noise pollution from heavy traffic.</a:t>
            </a:r>
          </a:p>
        </p:txBody>
      </p:sp>
      <p:sp>
        <p:nvSpPr>
          <p:cNvPr id="13" name="TextBox 12">
            <a:extLst>
              <a:ext uri="{FF2B5EF4-FFF2-40B4-BE49-F238E27FC236}">
                <a16:creationId xmlns:a16="http://schemas.microsoft.com/office/drawing/2014/main" id="{2EBB974D-5018-E36E-38EF-9A9FEA621F80}"/>
              </a:ext>
            </a:extLst>
          </p:cNvPr>
          <p:cNvSpPr txBox="1"/>
          <p:nvPr/>
        </p:nvSpPr>
        <p:spPr>
          <a:xfrm>
            <a:off x="2751897" y="4054757"/>
            <a:ext cx="8415538" cy="430887"/>
          </a:xfrm>
          <a:prstGeom prst="rect">
            <a:avLst/>
          </a:prstGeom>
          <a:noFill/>
        </p:spPr>
        <p:txBody>
          <a:bodyPr wrap="square" rtlCol="0">
            <a:spAutoFit/>
          </a:bodyPr>
          <a:lstStyle/>
          <a:p>
            <a:pPr marL="342900" indent="-342900">
              <a:buFont typeface="Arial" panose="020B0604020202020204" pitchFamily="34" charset="0"/>
              <a:buChar char="•"/>
            </a:pPr>
            <a:r>
              <a:rPr lang="en-GB" sz="2200" b="1" dirty="0">
                <a:solidFill>
                  <a:srgbClr val="7030A0"/>
                </a:solidFill>
                <a:latin typeface="Century Gothic" panose="020B0502020202020204" pitchFamily="34" charset="0"/>
              </a:rPr>
              <a:t>Valuable raw materials are preserved.</a:t>
            </a:r>
          </a:p>
        </p:txBody>
      </p:sp>
      <p:sp>
        <p:nvSpPr>
          <p:cNvPr id="14" name="TextBox 13">
            <a:extLst>
              <a:ext uri="{FF2B5EF4-FFF2-40B4-BE49-F238E27FC236}">
                <a16:creationId xmlns:a16="http://schemas.microsoft.com/office/drawing/2014/main" id="{40220077-7351-5F37-528B-7C2375ABC744}"/>
              </a:ext>
            </a:extLst>
          </p:cNvPr>
          <p:cNvSpPr txBox="1"/>
          <p:nvPr/>
        </p:nvSpPr>
        <p:spPr>
          <a:xfrm>
            <a:off x="2744462" y="1580457"/>
            <a:ext cx="8415538" cy="769441"/>
          </a:xfrm>
          <a:prstGeom prst="rect">
            <a:avLst/>
          </a:prstGeom>
          <a:noFill/>
        </p:spPr>
        <p:txBody>
          <a:bodyPr wrap="square" rtlCol="0">
            <a:spAutoFit/>
          </a:bodyPr>
          <a:lstStyle/>
          <a:p>
            <a:pPr marL="342900" indent="-342900">
              <a:buFont typeface="Arial" panose="020B0604020202020204" pitchFamily="34" charset="0"/>
              <a:buChar char="•"/>
            </a:pPr>
            <a:r>
              <a:rPr lang="en-GB" sz="2200" b="1" dirty="0">
                <a:solidFill>
                  <a:srgbClr val="0432FF"/>
                </a:solidFill>
                <a:latin typeface="Century Gothic" panose="020B0502020202020204" pitchFamily="34" charset="0"/>
              </a:rPr>
              <a:t>People have to make the effort to sort and recycle their metal waste.</a:t>
            </a:r>
          </a:p>
        </p:txBody>
      </p:sp>
      <p:sp>
        <p:nvSpPr>
          <p:cNvPr id="15" name="TextBox 14">
            <a:extLst>
              <a:ext uri="{FF2B5EF4-FFF2-40B4-BE49-F238E27FC236}">
                <a16:creationId xmlns:a16="http://schemas.microsoft.com/office/drawing/2014/main" id="{485D7E9D-31F1-AED3-220E-094686803DE1}"/>
              </a:ext>
            </a:extLst>
          </p:cNvPr>
          <p:cNvSpPr txBox="1"/>
          <p:nvPr/>
        </p:nvSpPr>
        <p:spPr>
          <a:xfrm>
            <a:off x="2744462" y="2229431"/>
            <a:ext cx="8415538" cy="430887"/>
          </a:xfrm>
          <a:prstGeom prst="rect">
            <a:avLst/>
          </a:prstGeom>
          <a:noFill/>
        </p:spPr>
        <p:txBody>
          <a:bodyPr wrap="square" rtlCol="0">
            <a:spAutoFit/>
          </a:bodyPr>
          <a:lstStyle/>
          <a:p>
            <a:pPr marL="342900" indent="-342900">
              <a:buFont typeface="Arial" panose="020B0604020202020204" pitchFamily="34" charset="0"/>
              <a:buChar char="•"/>
            </a:pPr>
            <a:r>
              <a:rPr lang="en-GB" sz="2200" b="1" dirty="0">
                <a:solidFill>
                  <a:srgbClr val="7030A0"/>
                </a:solidFill>
                <a:latin typeface="Century Gothic" panose="020B0502020202020204" pitchFamily="34" charset="0"/>
              </a:rPr>
              <a:t>The recycling of metals provides jobs for people.</a:t>
            </a:r>
          </a:p>
        </p:txBody>
      </p:sp>
    </p:spTree>
    <p:extLst>
      <p:ext uri="{BB962C8B-B14F-4D97-AF65-F5344CB8AC3E}">
        <p14:creationId xmlns:p14="http://schemas.microsoft.com/office/powerpoint/2010/main" val="4111434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500"/>
                                        <p:tgtEl>
                                          <p:spTgt spid="1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xEl>
                                              <p:pRg st="1" end="1"/>
                                            </p:txEl>
                                          </p:spTgt>
                                        </p:tgtEl>
                                        <p:attrNameLst>
                                          <p:attrName>style.visibility</p:attrName>
                                        </p:attrNameLst>
                                      </p:cBhvr>
                                      <p:to>
                                        <p:strVal val="visible"/>
                                      </p:to>
                                    </p:set>
                                    <p:animEffect transition="in" filter="fade">
                                      <p:cBhvr>
                                        <p:cTn id="22" dur="500"/>
                                        <p:tgtEl>
                                          <p:spTgt spid="12">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3" grpId="0"/>
      <p:bldP spid="14" grpId="0"/>
      <p:bldP spid="15" grpId="0"/>
    </p:bldLst>
  </p:timing>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A5CE95B1-CCAD-4750-8F05-1DA9DDC39C97}">
  <ds:schemaRefs>
    <ds:schemaRef ds:uri="http://schemas.microsoft.com/sharepoint/v3/contenttype/forms"/>
  </ds:schemaRefs>
</ds:datastoreItem>
</file>

<file path=customXml/itemProps2.xml><?xml version="1.0" encoding="utf-8"?>
<ds:datastoreItem xmlns:ds="http://schemas.openxmlformats.org/officeDocument/2006/customXml" ds:itemID="{E8E5691B-1B1F-4826-92ED-8421220765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8DF14CD-FE4E-4B91-BA7F-219603BF8673}">
  <ds:schemaRefs>
    <ds:schemaRef ds:uri="http://www.w3.org/XML/1998/namespace"/>
    <ds:schemaRef ds:uri="e7f29ac3-c74a-46a7-9e80-ec6458dc319f"/>
    <ds:schemaRef ds:uri="http://schemas.microsoft.com/office/infopath/2007/PartnerControls"/>
    <ds:schemaRef ds:uri="http://purl.org/dc/elements/1.1/"/>
    <ds:schemaRef ds:uri="http://purl.org/dc/dcmitype/"/>
    <ds:schemaRef ds:uri="9dd66dd2-dc2f-4e10-8286-f1da66314693"/>
    <ds:schemaRef ds:uri="http://schemas.microsoft.com/office/2006/documentManagement/types"/>
    <ds:schemaRef ds:uri="http://purl.org/dc/terms/"/>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P1.3.2 - Energy Stores</Template>
  <TotalTime>1762</TotalTime>
  <Words>5404</Words>
  <Application>Microsoft Macintosh PowerPoint</Application>
  <PresentationFormat>Widescreen</PresentationFormat>
  <Paragraphs>478</Paragraphs>
  <Slides>26</Slides>
  <Notes>25</Notes>
  <HiddenSlides>9</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Calibri</vt:lpstr>
      <vt:lpstr>Wingdings</vt:lpstr>
      <vt:lpstr>Arial</vt:lpstr>
      <vt:lpstr>Century Gothic</vt:lpstr>
      <vt:lpstr>Georgia</vt:lpstr>
      <vt:lpstr>B2.2.11 Feedback lesson</vt:lpstr>
      <vt:lpstr>Making this resource work for you</vt:lpstr>
      <vt:lpstr>PowerPoint Presentation</vt:lpstr>
      <vt:lpstr>PowerPoint Presentation</vt:lpstr>
      <vt:lpstr>PowerPoint Presentation</vt:lpstr>
      <vt:lpstr>C4.2.15</vt:lpstr>
      <vt:lpstr>PowerPoint Presentation</vt:lpstr>
      <vt:lpstr>This is the fix-it portion of the lesson</vt:lpstr>
      <vt:lpstr>Recycling Metals</vt:lpstr>
      <vt:lpstr>The effects of recycling metals</vt:lpstr>
      <vt:lpstr>Recycling Metals</vt:lpstr>
      <vt:lpstr>Imagine you work for the local council</vt:lpstr>
      <vt:lpstr>Drill</vt:lpstr>
      <vt:lpstr>Drill answers</vt:lpstr>
      <vt:lpstr>I: Explain: to use scientific understanding to make something clear or state the reason for something happening</vt:lpstr>
      <vt:lpstr>We: Explain: to use scientific understanding to make something clear or state the reason for something happening</vt:lpstr>
      <vt:lpstr>You: Explain: to use scientific understanding to make something clear or state the reason for something happening</vt:lpstr>
      <vt:lpstr>Exam Question Activity</vt:lpstr>
      <vt:lpstr>Activity</vt:lpstr>
      <vt:lpstr>Answers – Section A</vt:lpstr>
      <vt:lpstr>Answers – Section A</vt:lpstr>
      <vt:lpstr>Answers – Section B</vt:lpstr>
      <vt:lpstr>Answers – Section B</vt:lpstr>
      <vt:lpstr>Answers – Section C</vt:lpstr>
      <vt:lpstr>Answers – Section C</vt:lpstr>
      <vt:lpstr>Answer the questions below.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4</cp:revision>
  <dcterms:created xsi:type="dcterms:W3CDTF">2019-03-21T11:24:14Z</dcterms:created>
  <dcterms:modified xsi:type="dcterms:W3CDTF">2024-11-22T08:43:07Z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MediaServiceImageTags">
    <vt:lpwstr/>
  </property>
</Properties>
</file>